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2" r:id="rId3"/>
    <p:sldId id="271" r:id="rId4"/>
    <p:sldId id="258" r:id="rId5"/>
    <p:sldId id="259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6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65" r:id="rId26"/>
    <p:sldId id="291" r:id="rId27"/>
    <p:sldId id="29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8136" autoAdjust="0"/>
  </p:normalViewPr>
  <p:slideViewPr>
    <p:cSldViewPr snapToGrid="0">
      <p:cViewPr varScale="1">
        <p:scale>
          <a:sx n="91" d="100"/>
          <a:sy n="91" d="100"/>
        </p:scale>
        <p:origin x="12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58CEF-969C-456A-9422-9F5208741189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30C36-70AD-440D-9DD1-D53A11680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3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79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9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Graphical elements:</a:t>
            </a:r>
            <a:r>
              <a:rPr lang="en-US" baseline="0" dirty="0" smtClean="0"/>
              <a:t>  points, lines, shaded areas.</a:t>
            </a:r>
          </a:p>
          <a:p>
            <a:r>
              <a:rPr lang="en-US" baseline="0" dirty="0" smtClean="0"/>
              <a:t>Relation:  given in the data, or derived?</a:t>
            </a:r>
          </a:p>
          <a:p>
            <a:r>
              <a:rPr lang="en-US" baseline="0" dirty="0" smtClean="0"/>
              <a:t>Screen layout:  coordinates, scales.</a:t>
            </a:r>
          </a:p>
          <a:p>
            <a:r>
              <a:rPr lang="en-US" baseline="0" dirty="0" smtClean="0"/>
              <a:t>Decoration:  color, weight, pattern, annotation,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62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(all?) statistical software lets</a:t>
            </a:r>
            <a:r>
              <a:rPr lang="en-US" baseline="0" dirty="0" smtClean="0"/>
              <a:t> us treat bars as a graphical element.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00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78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Stata and use Help!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75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92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49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the first command,</a:t>
            </a:r>
            <a:r>
              <a:rPr lang="en-US" baseline="0" dirty="0" smtClean="0"/>
              <a:t> notice that “inter” is the variable that locates the top of the bar on the y-axis.  Also notice that it is calculating a summary statistic, a mean, by default.</a:t>
            </a:r>
          </a:p>
          <a:p>
            <a:r>
              <a:rPr lang="en-US" baseline="0" dirty="0" smtClean="0"/>
              <a:t>In the second command, we break this out by groups:  the x-axis is a categorical axis.  “Inter” is still being summarized on the y-axis as a mean, and the y-axis is continuous.</a:t>
            </a:r>
          </a:p>
          <a:p>
            <a:r>
              <a:rPr lang="en-US" baseline="0" dirty="0" smtClean="0"/>
              <a:t>In the third command we have a doubly categorical x-axis, and we have arrived at the geometry we are after.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Beyond this is a slew of small adjustments.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56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don’t use a summary statistic your categories</a:t>
            </a:r>
            <a:r>
              <a:rPr lang="en-US" baseline="0" dirty="0" smtClean="0"/>
              <a:t> must uniquely identify each observation/row in the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30C36-70AD-440D-9DD1-D53A11680F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07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4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6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4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68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2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3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2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85EAB-9D28-4345-826E-C2B7D0917141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6B037-B330-4B81-9A57-4546899E2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about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Grammar of Graphics and Stata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graph 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use "JoynerKao2005.dta", clear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graph bar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bar inter, over(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graph bar inter, over(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over(race)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Cleanup – no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 bar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inter, over(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over(race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r>
              <a:rPr lang="en-US" sz="2000" dirty="0"/>
              <a:t>See help </a:t>
            </a:r>
            <a:r>
              <a:rPr lang="en-US" sz="2000" dirty="0" err="1" smtClean="0"/>
              <a:t>graph_bar</a:t>
            </a:r>
            <a:r>
              <a:rPr lang="en-US" sz="2000" dirty="0" smtClean="0"/>
              <a:t> for a list of summary statistics you could use other than mean and </a:t>
            </a:r>
            <a:r>
              <a:rPr lang="en-US" sz="2000" dirty="0" err="1" smtClean="0"/>
              <a:t>asis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Cleanup – no gap, add legend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 bar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inter, over(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over(race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asyvars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asyvars</a:t>
            </a:r>
            <a:r>
              <a:rPr lang="en-US" sz="2400" dirty="0" smtClean="0"/>
              <a:t>” is cryptic.  To see multiple “y” variables with no grouping, try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bar inter race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/>
              <a:t>The idea here is that the </a:t>
            </a:r>
            <a:r>
              <a:rPr lang="en-US" sz="2000" dirty="0" smtClean="0"/>
              <a:t>groups in the first </a:t>
            </a:r>
            <a:r>
              <a:rPr lang="en-US" sz="2000" dirty="0"/>
              <a:t>over() </a:t>
            </a:r>
            <a:r>
              <a:rPr lang="en-US" sz="2000" dirty="0" smtClean="0"/>
              <a:t>are </a:t>
            </a:r>
            <a:r>
              <a:rPr lang="en-US" sz="2000" dirty="0"/>
              <a:t>displayed like multiple y variables.</a:t>
            </a:r>
          </a:p>
          <a:p>
            <a:pPr marL="0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Guides – axes and legends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Axes and legends help us keep track of the meaning of different graphical elements, so they also are connected to our data</a:t>
            </a:r>
          </a:p>
          <a:p>
            <a:pPr lvl="1"/>
            <a:r>
              <a:rPr lang="en-US" dirty="0" smtClean="0"/>
              <a:t>Variable labels</a:t>
            </a:r>
          </a:p>
          <a:p>
            <a:pPr lvl="1"/>
            <a:r>
              <a:rPr lang="en-US" dirty="0" smtClean="0"/>
              <a:t>Value labels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also</a:t>
            </a:r>
          </a:p>
          <a:p>
            <a:pPr lvl="1"/>
            <a:r>
              <a:rPr lang="en-US" dirty="0" smtClean="0"/>
              <a:t>help </a:t>
            </a:r>
            <a:r>
              <a:rPr lang="en-US" dirty="0" err="1"/>
              <a:t>graph_bar</a:t>
            </a:r>
            <a:r>
              <a:rPr lang="en-US" dirty="0"/>
              <a:t>##</a:t>
            </a:r>
            <a:r>
              <a:rPr lang="en-US" dirty="0" err="1" smtClean="0"/>
              <a:t>axis_options</a:t>
            </a:r>
            <a:endParaRPr lang="en-US" dirty="0" smtClean="0"/>
          </a:p>
          <a:p>
            <a:pPr lvl="1"/>
            <a:r>
              <a:rPr lang="en-US" dirty="0" smtClean="0"/>
              <a:t>help </a:t>
            </a:r>
            <a:r>
              <a:rPr lang="en-US" dirty="0" err="1" smtClean="0"/>
              <a:t>graph_bar</a:t>
            </a:r>
            <a:r>
              <a:rPr lang="en-US" dirty="0" smtClean="0"/>
              <a:t>##</a:t>
            </a:r>
            <a:r>
              <a:rPr lang="en-US" dirty="0" err="1" smtClean="0"/>
              <a:t>legending_options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 variable inter "Interracial (%)"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 variable race "Race of Respondents"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 variable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"Age Group"</a:t>
            </a:r>
          </a:p>
          <a:p>
            <a:pPr marL="0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inter, over(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over(race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asyvars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7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 define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racelbl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"Whites" 2 "Blacks"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"Hispanics"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 values race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racelbl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 define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agelbl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 "22-25 Age Group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2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26-29 Age Group" 3 "30-35 Age Group"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label values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agelbl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inter, over(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over(race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asyvars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inter, over(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over(race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asyvars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blabel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(bar)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and Aesthetics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Titles, captions, and footnotes</a:t>
            </a:r>
          </a:p>
          <a:p>
            <a:r>
              <a:rPr lang="en-US" dirty="0" smtClean="0"/>
              <a:t>Color, weight, etc. of graphical elements</a:t>
            </a:r>
          </a:p>
          <a:p>
            <a:r>
              <a:rPr lang="en-US" dirty="0" smtClean="0"/>
              <a:t>Grid or guidelines</a:t>
            </a:r>
          </a:p>
          <a:p>
            <a:r>
              <a:rPr lang="en-US" dirty="0" smtClean="0"/>
              <a:t>Etc. – there tend to be a large number of options at this point</a:t>
            </a:r>
          </a:p>
          <a:p>
            <a:endParaRPr lang="en-US" dirty="0"/>
          </a:p>
          <a:p>
            <a:r>
              <a:rPr lang="en-US" dirty="0" smtClean="0"/>
              <a:t>These attributes all have default values.  A collection of default values is a “scheme” in Stata (or “style”).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and white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inter, over(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over(race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asyvars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blabel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(bar)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scheme(s1mono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bar colors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bar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inter, over(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over(race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asyvars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blabel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(bar)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scheme(s1mono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bar(1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(gs16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 bar(2,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(gs12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 bar(3,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(black))</a:t>
            </a:r>
          </a:p>
          <a:p>
            <a:endParaRPr lang="en-US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3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Reconstructing two examples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i="1" dirty="0" smtClean="0"/>
              <a:t>American </a:t>
            </a:r>
            <a:r>
              <a:rPr lang="en-US" i="1" dirty="0"/>
              <a:t>Sociological Review</a:t>
            </a:r>
            <a:r>
              <a:rPr lang="en-US" dirty="0"/>
              <a:t>, August 2005</a:t>
            </a:r>
          </a:p>
          <a:p>
            <a:pPr lvl="1"/>
            <a:r>
              <a:rPr lang="en-US" dirty="0"/>
              <a:t>in Kara Joyner and Grace Kao’s “Interracial Relationships and the Transition to Adulthood ” 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Michael J. Rosenfeld and </a:t>
            </a:r>
            <a:r>
              <a:rPr lang="en-US" dirty="0" err="1"/>
              <a:t>Byung</a:t>
            </a:r>
            <a:r>
              <a:rPr lang="en-US" dirty="0"/>
              <a:t>-Soo Kim’s “The Independence of Young Adults and the Rise of Interracial and Same-Sex Unions ”</a:t>
            </a:r>
          </a:p>
        </p:txBody>
      </p:sp>
    </p:spTree>
    <p:extLst>
      <p:ext uri="{BB962C8B-B14F-4D97-AF65-F5344CB8AC3E}">
        <p14:creationId xmlns:p14="http://schemas.microsoft.com/office/powerpoint/2010/main" val="35091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Titles, captions,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 bar (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asis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 inter, over(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 over(race)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asyvars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/// 	</a:t>
            </a:r>
            <a:r>
              <a:rPr lang="en-US" sz="105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blabel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(bar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scheme(s1mono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bar(1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(gs16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 /// 	bar(2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(gs12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)) bar(3, 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fcolor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(black)) 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///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	caption("Figure 2.  Young Adult Relationships that 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Are 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Interracial", ring(5)) 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///</a:t>
            </a:r>
          </a:p>
          <a:p>
            <a:pPr marL="0" indent="0">
              <a:buNone/>
            </a:pP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("NHSLS = National Health and Social Life </a:t>
            </a:r>
            <a:r>
              <a:rPr lang="en-US" sz="105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Survey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ring(6)))</a:t>
            </a:r>
          </a:p>
          <a:p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29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from individual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been graphing a summary statistic</a:t>
            </a:r>
          </a:p>
          <a:p>
            <a:r>
              <a:rPr lang="en-US" dirty="0" smtClean="0"/>
              <a:t>The issue is whether or not our graph command can summarize as we want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72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the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nhsls.dta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 clear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keep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sample == 2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hhsize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*(3159/6008)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keep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age &lt;=35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keep if ethnic &lt;= 4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=1/4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generate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prace`i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sprace`i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 if sp2ply`i' &lt; 3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keep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age prace1-prace4 race ethnic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recode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(7/9 = .)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recode age (18/21=1) (22/25=2)(26/29=3)(30/35=4), generate(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reshape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caseid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j(partner)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keep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~=.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 inter = ethnic ~=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prace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754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look 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graph bar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graph bar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 // mean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raph bar (percent) inter 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not what you expect!</a:t>
            </a:r>
          </a:p>
          <a:p>
            <a:pPr marL="0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raph bar (percent), over(inter)</a:t>
            </a: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 inter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another categorical variable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raph bar (percent), over(inter) over(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///</a:t>
            </a: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blabel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(bar)</a:t>
            </a: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ab inter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col cell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Percents</a:t>
            </a:r>
            <a:r>
              <a:rPr lang="en-US" dirty="0" smtClean="0"/>
              <a:t> are percent of total rather than percent of category</a:t>
            </a:r>
          </a:p>
          <a:p>
            <a:r>
              <a:rPr lang="en-US" dirty="0" smtClean="0"/>
              <a:t>Bars for the unwanted category</a:t>
            </a:r>
          </a:p>
          <a:p>
            <a:endParaRPr lang="en-US" dirty="0"/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Work in fractions rather than </a:t>
            </a:r>
            <a:r>
              <a:rPr lang="en-US" dirty="0" err="1" smtClean="0"/>
              <a:t>percents</a:t>
            </a:r>
            <a:endParaRPr lang="en-US" dirty="0" smtClean="0"/>
          </a:p>
          <a:p>
            <a:pPr lvl="1"/>
            <a:r>
              <a:rPr lang="en-US" dirty="0" smtClean="0"/>
              <a:t>Create a summary data 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1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fractions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raph bar inter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over(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agegroup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over(race) ///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blabel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(bar)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4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our other options applied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Variable labels</a:t>
            </a: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Value labels</a:t>
            </a: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Scheme</a:t>
            </a: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Bar color</a:t>
            </a: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Axis label angle</a:t>
            </a: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Caption</a:t>
            </a: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Note</a:t>
            </a:r>
          </a:p>
          <a:p>
            <a:pPr marL="0" indent="0">
              <a:buNone/>
            </a:pPr>
            <a:endParaRPr lang="en-US" sz="1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cs typeface="Courier New" panose="02070309020205020404" pitchFamily="49" charset="0"/>
              </a:rPr>
              <a:t>One new option is the “</a:t>
            </a:r>
            <a:r>
              <a:rPr lang="en-US" sz="1800" dirty="0" err="1" smtClean="0">
                <a:cs typeface="Courier New" panose="02070309020205020404" pitchFamily="49" charset="0"/>
              </a:rPr>
              <a:t>ytitle</a:t>
            </a:r>
            <a:r>
              <a:rPr lang="en-US" sz="1800" dirty="0" smtClean="0">
                <a:cs typeface="Courier New" panose="02070309020205020404" pitchFamily="49" charset="0"/>
              </a:rPr>
              <a:t>”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04438" y="2128599"/>
            <a:ext cx="5117123" cy="374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3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for reconstruction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13150"/>
            <a:ext cx="5181600" cy="3776287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35040"/>
            <a:ext cx="5181600" cy="4132508"/>
          </a:xfrm>
        </p:spPr>
      </p:pic>
    </p:spTree>
    <p:extLst>
      <p:ext uri="{BB962C8B-B14F-4D97-AF65-F5344CB8AC3E}">
        <p14:creationId xmlns:p14="http://schemas.microsoft.com/office/powerpoint/2010/main" val="1324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toward reconstruction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graphical elements</a:t>
            </a:r>
            <a:r>
              <a:rPr lang="en-US" dirty="0" smtClean="0"/>
              <a:t>? (Geometric objects)</a:t>
            </a:r>
            <a:endParaRPr lang="en-US" dirty="0" smtClean="0"/>
          </a:p>
          <a:p>
            <a:r>
              <a:rPr lang="en-US" dirty="0" smtClean="0"/>
              <a:t>How are they related to data</a:t>
            </a:r>
            <a:r>
              <a:rPr lang="en-US" dirty="0" smtClean="0"/>
              <a:t>? (Variables)</a:t>
            </a:r>
            <a:endParaRPr lang="en-US" dirty="0" smtClean="0"/>
          </a:p>
          <a:p>
            <a:r>
              <a:rPr lang="en-US" dirty="0" smtClean="0"/>
              <a:t>How are they arranged on the screen/paper</a:t>
            </a:r>
            <a:r>
              <a:rPr lang="en-US" dirty="0" smtClean="0"/>
              <a:t>? (Coordinates and guides)</a:t>
            </a:r>
            <a:endParaRPr lang="en-US" dirty="0" smtClean="0"/>
          </a:p>
          <a:p>
            <a:r>
              <a:rPr lang="en-US" dirty="0" smtClean="0"/>
              <a:t>How are they decorated</a:t>
            </a:r>
            <a:r>
              <a:rPr lang="en-US" dirty="0" smtClean="0"/>
              <a:t>? (Style and aesthetics)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4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13641"/>
          </a:xfrm>
        </p:spPr>
        <p:txBody>
          <a:bodyPr/>
          <a:lstStyle/>
          <a:p>
            <a:r>
              <a:rPr lang="en-US" dirty="0" smtClean="0"/>
              <a:t>Graphical elements/Geometric objects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75125"/>
            <a:ext cx="6172200" cy="4498224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Rectangular boxes, “bars”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24152"/>
          </a:xfrm>
        </p:spPr>
        <p:txBody>
          <a:bodyPr/>
          <a:lstStyle/>
          <a:p>
            <a:r>
              <a:rPr lang="en-US" dirty="0" smtClean="0"/>
              <a:t>Graphical elements/Geometric objects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209" y="1175125"/>
            <a:ext cx="5640157" cy="4498224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Points and lines/line segments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5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Stata’s fundamental graphical elements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elp graph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2600" dirty="0"/>
              <a:t>graph </a:t>
            </a:r>
            <a:r>
              <a:rPr lang="en-US" sz="2600" dirty="0" err="1"/>
              <a:t>twoway</a:t>
            </a:r>
            <a:r>
              <a:rPr lang="en-US" sz="2600" dirty="0"/>
              <a:t> </a:t>
            </a:r>
            <a:r>
              <a:rPr lang="en-US" sz="2600" dirty="0">
                <a:sym typeface="Wingdings" panose="05000000000000000000" pitchFamily="2" charset="2"/>
              </a:rPr>
              <a:t>   </a:t>
            </a:r>
            <a:endParaRPr lang="en-US" sz="2600" dirty="0"/>
          </a:p>
          <a:p>
            <a:pPr>
              <a:lnSpc>
                <a:spcPct val="70000"/>
              </a:lnSpc>
            </a:pPr>
            <a:r>
              <a:rPr lang="en-US" sz="2600" dirty="0"/>
              <a:t>graph matrix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graph bar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graph dot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graph box</a:t>
            </a:r>
          </a:p>
          <a:p>
            <a:pPr>
              <a:lnSpc>
                <a:spcPct val="70000"/>
              </a:lnSpc>
            </a:pPr>
            <a:r>
              <a:rPr lang="en-US" sz="2600" dirty="0"/>
              <a:t>graph pie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elp graph </a:t>
            </a:r>
            <a:r>
              <a:rPr lang="en-US" dirty="0" err="1" smtClean="0"/>
              <a:t>twoway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scatter</a:t>
            </a:r>
          </a:p>
          <a:p>
            <a:r>
              <a:rPr lang="en-US" dirty="0"/>
              <a:t>l</a:t>
            </a:r>
            <a:r>
              <a:rPr lang="en-US" dirty="0" smtClean="0"/>
              <a:t>ine/connected</a:t>
            </a:r>
          </a:p>
          <a:p>
            <a:r>
              <a:rPr lang="en-US" dirty="0" smtClean="0"/>
              <a:t>area</a:t>
            </a:r>
          </a:p>
          <a:p>
            <a:r>
              <a:rPr lang="en-US" dirty="0"/>
              <a:t>b</a:t>
            </a:r>
            <a:r>
              <a:rPr lang="en-US" dirty="0" smtClean="0"/>
              <a:t>ar</a:t>
            </a:r>
          </a:p>
          <a:p>
            <a:r>
              <a:rPr lang="en-US" dirty="0" smtClean="0"/>
              <a:t>spike/dropline</a:t>
            </a:r>
          </a:p>
          <a:p>
            <a:r>
              <a:rPr lang="en-US" dirty="0"/>
              <a:t>d</a:t>
            </a:r>
            <a:r>
              <a:rPr lang="en-US" dirty="0" smtClean="0"/>
              <a:t>ot</a:t>
            </a:r>
          </a:p>
          <a:p>
            <a:r>
              <a:rPr lang="en-US" dirty="0"/>
              <a:t>c</a:t>
            </a:r>
            <a:r>
              <a:rPr lang="en-US" dirty="0" smtClean="0"/>
              <a:t>ontour</a:t>
            </a:r>
          </a:p>
          <a:p>
            <a:r>
              <a:rPr lang="en-US" i="1" dirty="0"/>
              <a:t>p</a:t>
            </a:r>
            <a:r>
              <a:rPr lang="en-US" i="1" dirty="0" smtClean="0"/>
              <a:t>lus a few more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17925"/>
          </a:xfrm>
        </p:spPr>
        <p:txBody>
          <a:bodyPr/>
          <a:lstStyle/>
          <a:p>
            <a:r>
              <a:rPr lang="en-US" dirty="0" smtClean="0"/>
              <a:t>Relation to data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175125"/>
            <a:ext cx="6172200" cy="4498224"/>
          </a:xfrm>
        </p:spPr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height of each bar is a summary statistic.</a:t>
            </a:r>
          </a:p>
          <a:p>
            <a:r>
              <a:rPr lang="en-US" dirty="0" smtClean="0"/>
              <a:t>The horizontal position of each bar is given by a combination of two categorical variables.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400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Sufficient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minimum data we need is </a:t>
            </a:r>
            <a:r>
              <a:rPr lang="en-US" dirty="0"/>
              <a:t>three </a:t>
            </a:r>
            <a:r>
              <a:rPr lang="en-US" dirty="0" smtClean="0"/>
              <a:t>variables – two categorical variables and a summary variable.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u="sng" dirty="0"/>
              <a:t>race	</a:t>
            </a:r>
            <a:r>
              <a:rPr lang="en-US" i="1" u="sng" dirty="0" err="1"/>
              <a:t>agegroup</a:t>
            </a:r>
            <a:r>
              <a:rPr lang="en-US" i="1" u="sng" dirty="0"/>
              <a:t>	inter</a:t>
            </a:r>
          </a:p>
          <a:p>
            <a:pPr marL="0" indent="0">
              <a:buNone/>
            </a:pPr>
            <a:r>
              <a:rPr lang="en-US" dirty="0"/>
              <a:t>1	1	</a:t>
            </a:r>
            <a:r>
              <a:rPr lang="en-US" dirty="0" smtClean="0"/>
              <a:t>	7.31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	2	</a:t>
            </a:r>
            <a:r>
              <a:rPr lang="en-US" dirty="0" smtClean="0"/>
              <a:t>	4.68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	3	</a:t>
            </a:r>
            <a:r>
              <a:rPr lang="en-US" dirty="0" smtClean="0"/>
              <a:t>	4.64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	1	</a:t>
            </a:r>
            <a:r>
              <a:rPr lang="en-US" dirty="0" smtClean="0"/>
              <a:t>	14.86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	2	</a:t>
            </a:r>
            <a:r>
              <a:rPr lang="en-US" dirty="0" smtClean="0"/>
              <a:t>	13.46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	3	</a:t>
            </a:r>
            <a:r>
              <a:rPr lang="en-US" dirty="0" smtClean="0"/>
              <a:t>	2.63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	1	</a:t>
            </a:r>
            <a:r>
              <a:rPr lang="en-US" dirty="0" smtClean="0"/>
              <a:t>	37.5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	2	</a:t>
            </a:r>
            <a:r>
              <a:rPr lang="en-US" dirty="0" smtClean="0"/>
              <a:t>	35.29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	3	</a:t>
            </a:r>
            <a:r>
              <a:rPr lang="en-US" dirty="0" smtClean="0"/>
              <a:t>	31.25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835</Words>
  <Application>Microsoft Office PowerPoint</Application>
  <PresentationFormat>Widescreen</PresentationFormat>
  <Paragraphs>187</Paragraphs>
  <Slides>27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Wingdings</vt:lpstr>
      <vt:lpstr>Office Theme</vt:lpstr>
      <vt:lpstr>Thinking about Graphs</vt:lpstr>
      <vt:lpstr>Reconstructing two examples</vt:lpstr>
      <vt:lpstr>Examples for reconstruction</vt:lpstr>
      <vt:lpstr>Questions toward reconstruction</vt:lpstr>
      <vt:lpstr>Graphical elements/Geometric objects</vt:lpstr>
      <vt:lpstr>Graphical elements/Geometric objects</vt:lpstr>
      <vt:lpstr>Stata’s fundamental graphical elements</vt:lpstr>
      <vt:lpstr>Relation to data</vt:lpstr>
      <vt:lpstr>Sufficient data</vt:lpstr>
      <vt:lpstr>Simple graph bar</vt:lpstr>
      <vt:lpstr>Cleanup – no summary</vt:lpstr>
      <vt:lpstr>Cleanup – no gap, add legend</vt:lpstr>
      <vt:lpstr>Guides – axes and legends</vt:lpstr>
      <vt:lpstr>Variable labels</vt:lpstr>
      <vt:lpstr>Value labels</vt:lpstr>
      <vt:lpstr>Bar labels</vt:lpstr>
      <vt:lpstr>Annotation and Aesthetics</vt:lpstr>
      <vt:lpstr>Black and white scheme</vt:lpstr>
      <vt:lpstr>Individual bar colors</vt:lpstr>
      <vt:lpstr>Titles, captions, notes</vt:lpstr>
      <vt:lpstr>Beginning from individual data</vt:lpstr>
      <vt:lpstr>Set up the data</vt:lpstr>
      <vt:lpstr>A second look at graph bar</vt:lpstr>
      <vt:lpstr>Add another categorical variable</vt:lpstr>
      <vt:lpstr>Problems</vt:lpstr>
      <vt:lpstr>As fractions</vt:lpstr>
      <vt:lpstr>With our other options applied</vt:lpstr>
    </vt:vector>
  </TitlesOfParts>
  <Company>Univ of Wisc-Madison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about Graphs</dc:title>
  <dc:creator>Douglas Hemken</dc:creator>
  <cp:lastModifiedBy>Douglas Hemken</cp:lastModifiedBy>
  <cp:revision>40</cp:revision>
  <dcterms:created xsi:type="dcterms:W3CDTF">2014-11-24T19:49:19Z</dcterms:created>
  <dcterms:modified xsi:type="dcterms:W3CDTF">2015-10-01T21:34:35Z</dcterms:modified>
</cp:coreProperties>
</file>