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97" r:id="rId1"/>
  </p:sldMasterIdLst>
  <p:notesMasterIdLst>
    <p:notesMasterId r:id="rId7"/>
  </p:notesMasterIdLst>
  <p:handoutMasterIdLst>
    <p:handoutMasterId r:id="rId8"/>
  </p:handoutMasterIdLst>
  <p:sldIdLst>
    <p:sldId id="258" r:id="rId2"/>
    <p:sldId id="256" r:id="rId3"/>
    <p:sldId id="257" r:id="rId4"/>
    <p:sldId id="259" r:id="rId5"/>
    <p:sldId id="260" r:id="rId6"/>
  </p:sldIdLst>
  <p:sldSz cx="9144000" cy="6858000" type="screen4x3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376" autoAdjust="0"/>
  </p:normalViewPr>
  <p:slideViewPr>
    <p:cSldViewPr>
      <p:cViewPr varScale="1">
        <p:scale>
          <a:sx n="65" d="100"/>
          <a:sy n="65" d="100"/>
        </p:scale>
        <p:origin x="10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592" y="-82"/>
      </p:cViewPr>
      <p:guideLst>
        <p:guide orient="horz" pos="289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6BC72FE1-27FA-4E02-B392-9F4218A2DC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0A8C3963-AD9A-412E-86F9-2A0F560CC5A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08A90228-ACC0-4C71-955F-1A9F4A3BCBD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9C2C442D-2B86-41B8-98BD-A565A587AE0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AC2364FD-08AD-4CD2-94E8-669BDEB8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2327030E-AB9C-4B33-B865-98F0F414AF9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EEA9352A-2A69-4614-949D-8382D78CE32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0407CD5E-FA2A-4ABD-97A1-0A9D0CB638F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8713" y="688975"/>
            <a:ext cx="4602162" cy="3451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>
            <a:extLst>
              <a:ext uri="{FF2B5EF4-FFF2-40B4-BE49-F238E27FC236}">
                <a16:creationId xmlns:a16="http://schemas.microsoft.com/office/drawing/2014/main" id="{2C5F72F6-219E-46F2-A4E5-F96F71073A6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>
            <a:extLst>
              <a:ext uri="{FF2B5EF4-FFF2-40B4-BE49-F238E27FC236}">
                <a16:creationId xmlns:a16="http://schemas.microsoft.com/office/drawing/2014/main" id="{3559F5CB-0413-4241-8581-2850F7F736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>
            <a:extLst>
              <a:ext uri="{FF2B5EF4-FFF2-40B4-BE49-F238E27FC236}">
                <a16:creationId xmlns:a16="http://schemas.microsoft.com/office/drawing/2014/main" id="{B115DB32-BEBF-4367-9959-9F85914230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42" tIns="45870" rIns="91742" bIns="45870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46A06A9C-E62B-4559-A0A0-0F1A428DC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626B415-18A1-4EE6-9ECB-CBF926C86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D1BEE7-B551-451D-A43C-5AD3EAB2D0C6}" type="datetimeFigureOut">
              <a:rPr lang="en-US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1760AF9C-FEC4-4F81-9E63-18F68E7BD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Social Science Computing Cooperative</a:t>
            </a:r>
          </a:p>
          <a:p>
            <a:pPr>
              <a:defRPr/>
            </a:pPr>
            <a:r>
              <a:rPr lang="en-US"/>
              <a:t>University of Wisconsin - Madison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90CD3EA9-C9B7-4A83-82C2-D4783316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B8ED7-4A7A-43BA-8B6F-722DDEDC9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6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E523077C-A4F0-4B61-B96C-700098BD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D6327-8486-4705-BB5A-388508FE60FF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4388CACF-3EEA-4C44-9D1B-CC9B7C802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D5BD5A9A-BCDE-4986-9BFF-EDCE8F174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79238-74C7-4078-9B3F-FDA25F63B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6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C6B03AD4-4FD2-4A79-A932-03BBF4DA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9C86C-5E59-4966-A23E-7ADF07584F67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8534B1E7-655A-4FA7-8A7C-348E31705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6A8D237D-1188-4684-B46A-15DAE7CAB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9608-F5C6-47AB-9852-C1DF86642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6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C0ACAEF6-2785-478D-A2A3-C9B594ED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6D715-E2C3-4E96-9C68-86ADE1B780F9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9876AEA8-DAB6-4C36-808F-79E5C691E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91F99171-F47F-4BDD-AF3A-4F720B1F5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7A9F2-E9F5-46BA-B6BD-C56839C74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2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8E7D438-16D3-4467-9D7F-202A9008000F}"/>
              </a:ext>
            </a:extLst>
          </p:cNvPr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10F3C7-31B1-4B56-BC1B-DB733579DC0C}"/>
              </a:ext>
            </a:extLst>
          </p:cNvPr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B12AD49-594F-419D-8597-BFEAF286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AEF9CD-138C-4E75-BC8E-24785E1534FF}" type="datetimeFigureOut">
              <a:rPr lang="en-US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BBD2C19-78F8-4F8A-82AC-CC965A8CE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754D45-4990-426D-A145-6F672E6BC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1D2CD-7DE5-417C-B896-98D04E25E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>
            <a:extLst>
              <a:ext uri="{FF2B5EF4-FFF2-40B4-BE49-F238E27FC236}">
                <a16:creationId xmlns:a16="http://schemas.microsoft.com/office/drawing/2014/main" id="{B12AACFB-3146-4312-9426-EC479C37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C186F-1DF8-4FBD-BF67-6C744A019F0F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1C560D06-AC8C-41E2-841B-B6592C1B7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>
            <a:extLst>
              <a:ext uri="{FF2B5EF4-FFF2-40B4-BE49-F238E27FC236}">
                <a16:creationId xmlns:a16="http://schemas.microsoft.com/office/drawing/2014/main" id="{57C7C612-FD3D-4190-A8B7-31094A42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0943B-0836-4CEA-A732-BD6F8226C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9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349240" y="328278"/>
            <a:ext cx="3642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1430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49240" y="969336"/>
            <a:ext cx="37185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3">
            <a:extLst>
              <a:ext uri="{FF2B5EF4-FFF2-40B4-BE49-F238E27FC236}">
                <a16:creationId xmlns:a16="http://schemas.microsoft.com/office/drawing/2014/main" id="{562FC120-2101-419A-BE3D-DDD5830B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CAA6-61D2-4E85-A242-0BCBDF43C35F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8" name="Footer Placeholder 9">
            <a:extLst>
              <a:ext uri="{FF2B5EF4-FFF2-40B4-BE49-F238E27FC236}">
                <a16:creationId xmlns:a16="http://schemas.microsoft.com/office/drawing/2014/main" id="{D747E3FF-D3A5-424A-8B14-6299F5B6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1">
            <a:extLst>
              <a:ext uri="{FF2B5EF4-FFF2-40B4-BE49-F238E27FC236}">
                <a16:creationId xmlns:a16="http://schemas.microsoft.com/office/drawing/2014/main" id="{07B983E7-1A13-4C14-A917-5FB961472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74C85-3905-47BC-8917-2D7481B62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7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3">
            <a:extLst>
              <a:ext uri="{FF2B5EF4-FFF2-40B4-BE49-F238E27FC236}">
                <a16:creationId xmlns:a16="http://schemas.microsoft.com/office/drawing/2014/main" id="{AEB7D984-851F-4E31-941F-439D4B0F5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E631B-EAF8-4FEC-ADC6-96F7F0E24226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4" name="Footer Placeholder 9">
            <a:extLst>
              <a:ext uri="{FF2B5EF4-FFF2-40B4-BE49-F238E27FC236}">
                <a16:creationId xmlns:a16="http://schemas.microsoft.com/office/drawing/2014/main" id="{30580186-00A0-41DA-9790-297AF18BB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>
            <a:extLst>
              <a:ext uri="{FF2B5EF4-FFF2-40B4-BE49-F238E27FC236}">
                <a16:creationId xmlns:a16="http://schemas.microsoft.com/office/drawing/2014/main" id="{F9A76C10-0795-4435-AFC9-5D7C8E62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6D9C8-4DAC-4143-BE5F-275803F95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D1A45E-9F5F-4479-94FA-04C2E8333922}"/>
              </a:ext>
            </a:extLst>
          </p:cNvPr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46CB5-2021-4EAE-8D65-4608A9C9327F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7ABE407B-B3BF-4C83-B018-3C198FDB7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149399-CC42-4508-A30E-721C3B4995A4}" type="datetimeFigureOut">
              <a:rPr lang="en-US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01D1255E-0F58-49EE-897C-8C91F2CFA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24C3A3A-4421-4D15-A552-CF50F066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AC12-ED61-448D-ABD9-B2BED3323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8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668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68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>
            <a:extLst>
              <a:ext uri="{FF2B5EF4-FFF2-40B4-BE49-F238E27FC236}">
                <a16:creationId xmlns:a16="http://schemas.microsoft.com/office/drawing/2014/main" id="{AEE4E970-B7C8-48C9-95FA-59AF23049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420F-1AD0-42F4-8F1F-253DCE9574E0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3761A4ED-8630-4192-8C19-6CAE0DC77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>
            <a:extLst>
              <a:ext uri="{FF2B5EF4-FFF2-40B4-BE49-F238E27FC236}">
                <a16:creationId xmlns:a16="http://schemas.microsoft.com/office/drawing/2014/main" id="{063845DC-7C77-4B88-A6E3-9AEB5A0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9D688-35B6-4151-8243-30E09BB8D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7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D526F4E-0EB4-4471-9268-75EBA7695AB6}"/>
              </a:ext>
            </a:extLst>
          </p:cNvPr>
          <p:cNvSpPr/>
          <p:nvPr/>
        </p:nvSpPr>
        <p:spPr>
          <a:xfrm>
            <a:off x="1143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BC077CCB-F16E-4AC2-962E-581DFCD0B1FC}"/>
              </a:ext>
            </a:extLst>
          </p:cNvPr>
          <p:cNvSpPr/>
          <p:nvPr/>
        </p:nvSpPr>
        <p:spPr>
          <a:xfrm rot="19468671">
            <a:off x="757238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179E5DD1-9BBD-46F7-B14A-A2E3C6C9490E}"/>
              </a:ext>
            </a:extLst>
          </p:cNvPr>
          <p:cNvSpPr/>
          <p:nvPr/>
        </p:nvSpPr>
        <p:spPr>
          <a:xfrm rot="2103354" flipH="1">
            <a:off x="5364163" y="936625"/>
            <a:ext cx="649287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9013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9013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490D8393-E764-4516-8C28-EF22E57DA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ABD6F0-A171-4544-B50C-3E071152B351}" type="datetimeFigureOut">
              <a:rPr lang="en-US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284FAFE-9D3D-4A72-AC42-40C861073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660BDD17-1F59-4A19-874A-AE0AC34A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56F0-2849-4FD9-9D4D-850337E2E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7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>
            <a:extLst>
              <a:ext uri="{FF2B5EF4-FFF2-40B4-BE49-F238E27FC236}">
                <a16:creationId xmlns:a16="http://schemas.microsoft.com/office/drawing/2014/main" id="{667E48F2-22CA-4C6E-8E96-F806E03194DC}"/>
              </a:ext>
            </a:extLst>
          </p:cNvPr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F6CE61-6FFE-419F-827B-8FBEAB5E5E0E}"/>
              </a:ext>
            </a:extLst>
          </p:cNvPr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290AE734-E505-4A41-ACEB-1368D9305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 Placeholder 8">
            <a:extLst>
              <a:ext uri="{FF2B5EF4-FFF2-40B4-BE49-F238E27FC236}">
                <a16:creationId xmlns:a16="http://schemas.microsoft.com/office/drawing/2014/main" id="{1C9DB45A-0285-4C6A-92C4-92CB2FA254A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1B5D96CB-438B-4F25-8493-487AF209AF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9449071-4BD3-4DD9-BA04-BB6C0C35374B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C44BBC2-38C2-462E-8C49-FB9261E7AD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1"/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63C7556-588F-41A3-85D9-D8067FD340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fld id="{B350A603-E9AA-458A-AD43-4BB761D80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232059-88E1-4E52-AE4D-DE5A3C910A13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034" name="Picture 2">
            <a:extLst>
              <a:ext uri="{FF2B5EF4-FFF2-40B4-BE49-F238E27FC236}">
                <a16:creationId xmlns:a16="http://schemas.microsoft.com/office/drawing/2014/main" id="{8D261A18-B976-422E-AEEA-4F7FADB9384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800"/>
            <a:ext cx="9652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38" r:id="rId2"/>
    <p:sldLayoutId id="2147484246" r:id="rId3"/>
    <p:sldLayoutId id="2147484239" r:id="rId4"/>
    <p:sldLayoutId id="2147484240" r:id="rId5"/>
    <p:sldLayoutId id="2147484241" r:id="rId6"/>
    <p:sldLayoutId id="2147484247" r:id="rId7"/>
    <p:sldLayoutId id="2147484242" r:id="rId8"/>
    <p:sldLayoutId id="2147484248" r:id="rId9"/>
    <p:sldLayoutId id="2147484243" r:id="rId10"/>
    <p:sldLayoutId id="214748424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E27D43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E27D43"/>
          </a:solidFill>
          <a:latin typeface="Gill Sans MT" panose="020B0502020104020203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2CE79-96DF-46BA-A7A2-A0222FDC77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Wrangling in Python</a:t>
            </a:r>
            <a:br>
              <a:rPr lang="en-US" dirty="0"/>
            </a:br>
            <a:r>
              <a:rPr lang="en-US" dirty="0"/>
              <a:t>Study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DC4B6E-2C93-4916-B193-87E821675D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Week 5 Class Exercises</a:t>
            </a:r>
          </a:p>
        </p:txBody>
      </p:sp>
    </p:spTree>
    <p:extLst>
      <p:ext uri="{BB962C8B-B14F-4D97-AF65-F5344CB8AC3E}">
        <p14:creationId xmlns:p14="http://schemas.microsoft.com/office/powerpoint/2010/main" val="85190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A01F8-2E06-4937-ACD5-910660E4A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Exercises: Part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94598-34DD-4F0D-900A-18DC79562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Import acs.csv, a sample from the 2000 American Community Survey. Make sure female and </a:t>
            </a:r>
            <a:r>
              <a:rPr lang="en-US" sz="2400" dirty="0" err="1"/>
              <a:t>hispanic</a:t>
            </a:r>
            <a:r>
              <a:rPr lang="en-US" sz="2400" dirty="0"/>
              <a:t> are read in as category variables.</a:t>
            </a:r>
          </a:p>
          <a:p>
            <a:r>
              <a:rPr lang="en-US" sz="2400" dirty="0"/>
              <a:t>Create a scatterplot of income vs. age. How useful is it? Why?</a:t>
            </a:r>
          </a:p>
          <a:p>
            <a:r>
              <a:rPr lang="en-US" sz="2400" dirty="0"/>
              <a:t>One trick for dealing with masses of points is to make them translucent, so only piles of points are fully black. Do that by putting ‘alpha = 0.2’ inside your </a:t>
            </a:r>
            <a:r>
              <a:rPr lang="en-US" sz="2400" dirty="0" err="1"/>
              <a:t>geom_point</a:t>
            </a:r>
            <a:r>
              <a:rPr lang="en-US" sz="2400" dirty="0"/>
              <a:t>(). Does it help here?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521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4C3EB-8067-4BDB-B31F-8E3B2F16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Exercises: Part Two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A22F5-F0BA-4542-A6D5-E95112952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Make the males and females different colors. Does that help?</a:t>
            </a:r>
          </a:p>
          <a:p>
            <a:r>
              <a:rPr lang="en-US" sz="2400" dirty="0"/>
              <a:t>Split the males and females into separate facets instead.</a:t>
            </a:r>
          </a:p>
          <a:p>
            <a:r>
              <a:rPr lang="en-US" sz="2400" dirty="0"/>
              <a:t>Add </a:t>
            </a:r>
            <a:r>
              <a:rPr lang="en-US" sz="2400" dirty="0" err="1"/>
              <a:t>geom_smooth</a:t>
            </a:r>
            <a:r>
              <a:rPr lang="en-US" sz="2400" dirty="0"/>
              <a:t>() to the graph. What do you see?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3230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B7683-E6B6-40D7-B1B8-F44949E59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Exercises: Part Three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48D50-B77D-43DA-B0BF-4BA3AEA39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a boxplot of income over </a:t>
            </a:r>
            <a:r>
              <a:rPr lang="en-US" dirty="0" err="1"/>
              <a:t>hispanic</a:t>
            </a:r>
            <a:endParaRPr lang="en-US" dirty="0"/>
          </a:p>
          <a:p>
            <a:r>
              <a:rPr lang="en-US" dirty="0"/>
              <a:t>Make a boxplot of income over </a:t>
            </a:r>
            <a:r>
              <a:rPr lang="en-US" dirty="0" err="1"/>
              <a:t>edu</a:t>
            </a:r>
            <a:endParaRPr lang="en-US" dirty="0"/>
          </a:p>
          <a:p>
            <a:r>
              <a:rPr lang="en-US" dirty="0"/>
              <a:t>Add to your graph p9.coord_flip(). Better?</a:t>
            </a:r>
          </a:p>
        </p:txBody>
      </p:sp>
    </p:spTree>
    <p:extLst>
      <p:ext uri="{BB962C8B-B14F-4D97-AF65-F5344CB8AC3E}">
        <p14:creationId xmlns:p14="http://schemas.microsoft.com/office/powerpoint/2010/main" val="2198158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9E84-58FC-41F6-BD30-DFFEB59D1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Exercises: Part Four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526BD-E3BC-4ACF-BA78-FFDB11BE6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</a:t>
            </a:r>
            <a:r>
              <a:rPr lang="en-US"/>
              <a:t>a horizontal boxplot </a:t>
            </a:r>
            <a:r>
              <a:rPr lang="en-US" dirty="0"/>
              <a:t>of age over race</a:t>
            </a:r>
          </a:p>
          <a:p>
            <a:r>
              <a:rPr lang="en-US" dirty="0"/>
              <a:t>Improve the labels on the axes</a:t>
            </a:r>
          </a:p>
          <a:p>
            <a:r>
              <a:rPr lang="en-US" dirty="0"/>
              <a:t>Add a title that very briefly describes the key insight you get from the graph</a:t>
            </a:r>
          </a:p>
        </p:txBody>
      </p:sp>
    </p:spTree>
    <p:extLst>
      <p:ext uri="{BB962C8B-B14F-4D97-AF65-F5344CB8AC3E}">
        <p14:creationId xmlns:p14="http://schemas.microsoft.com/office/powerpoint/2010/main" val="2880408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SCC-powerpoint-template">
  <a:themeElements>
    <a:clrScheme name="SSCC">
      <a:dk1>
        <a:srgbClr val="1F4061"/>
      </a:dk1>
      <a:lt1>
        <a:sysClr val="window" lastClr="FFFFFF"/>
      </a:lt1>
      <a:dk2>
        <a:srgbClr val="D082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200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Gill Sans MT</vt:lpstr>
      <vt:lpstr>Times New Roman</vt:lpstr>
      <vt:lpstr>Verdana</vt:lpstr>
      <vt:lpstr>Wingdings 2</vt:lpstr>
      <vt:lpstr>SSCC-powerpoint-template</vt:lpstr>
      <vt:lpstr>Data Wrangling in Python Study Group</vt:lpstr>
      <vt:lpstr>Exercises: Part One</vt:lpstr>
      <vt:lpstr>Exercises: Part Two</vt:lpstr>
      <vt:lpstr>Exercises: Part Three</vt:lpstr>
      <vt:lpstr>Exercises: Part Four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Science Computing Cooperative</dc:title>
  <dc:creator>Russell L. Dimond</dc:creator>
  <cp:lastModifiedBy>Russell L. Dimond</cp:lastModifiedBy>
  <cp:revision>18</cp:revision>
  <dcterms:created xsi:type="dcterms:W3CDTF">2020-01-21T19:38:30Z</dcterms:created>
  <dcterms:modified xsi:type="dcterms:W3CDTF">2020-02-20T22:39:38Z</dcterms:modified>
</cp:coreProperties>
</file>