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6"/>
  </p:notesMasterIdLst>
  <p:handoutMasterIdLst>
    <p:handoutMasterId r:id="rId47"/>
  </p:handoutMasterIdLst>
  <p:sldIdLst>
    <p:sldId id="256" r:id="rId2"/>
    <p:sldId id="419" r:id="rId3"/>
    <p:sldId id="421" r:id="rId4"/>
    <p:sldId id="447" r:id="rId5"/>
    <p:sldId id="405" r:id="rId6"/>
    <p:sldId id="444" r:id="rId7"/>
    <p:sldId id="474" r:id="rId8"/>
    <p:sldId id="428" r:id="rId9"/>
    <p:sldId id="466" r:id="rId10"/>
    <p:sldId id="438" r:id="rId11"/>
    <p:sldId id="467" r:id="rId12"/>
    <p:sldId id="450" r:id="rId13"/>
    <p:sldId id="472" r:id="rId14"/>
    <p:sldId id="473" r:id="rId15"/>
    <p:sldId id="404" r:id="rId16"/>
    <p:sldId id="418" r:id="rId17"/>
    <p:sldId id="479" r:id="rId18"/>
    <p:sldId id="485" r:id="rId19"/>
    <p:sldId id="486" r:id="rId20"/>
    <p:sldId id="475" r:id="rId21"/>
    <p:sldId id="478" r:id="rId22"/>
    <p:sldId id="482" r:id="rId23"/>
    <p:sldId id="470" r:id="rId24"/>
    <p:sldId id="483" r:id="rId25"/>
    <p:sldId id="484" r:id="rId26"/>
    <p:sldId id="487" r:id="rId27"/>
    <p:sldId id="489" r:id="rId28"/>
    <p:sldId id="488" r:id="rId29"/>
    <p:sldId id="469" r:id="rId30"/>
    <p:sldId id="468" r:id="rId31"/>
    <p:sldId id="461" r:id="rId32"/>
    <p:sldId id="440" r:id="rId33"/>
    <p:sldId id="453" r:id="rId34"/>
    <p:sldId id="454" r:id="rId35"/>
    <p:sldId id="455" r:id="rId36"/>
    <p:sldId id="492" r:id="rId37"/>
    <p:sldId id="457" r:id="rId38"/>
    <p:sldId id="458" r:id="rId39"/>
    <p:sldId id="459" r:id="rId40"/>
    <p:sldId id="490" r:id="rId41"/>
    <p:sldId id="491" r:id="rId42"/>
    <p:sldId id="477" r:id="rId43"/>
    <p:sldId id="471" r:id="rId44"/>
    <p:sldId id="436"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Cancian" initials="MC" lastIdx="1" clrIdx="0">
    <p:extLst>
      <p:ext uri="{19B8F6BF-5375-455C-9EA6-DF929625EA0E}">
        <p15:presenceInfo xmlns:p15="http://schemas.microsoft.com/office/powerpoint/2012/main" userId="Maria Canc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3066" autoAdjust="0"/>
  </p:normalViewPr>
  <p:slideViewPr>
    <p:cSldViewPr>
      <p:cViewPr varScale="1">
        <p:scale>
          <a:sx n="85" d="100"/>
          <a:sy n="85" d="100"/>
        </p:scale>
        <p:origin x="84" y="456"/>
      </p:cViewPr>
      <p:guideLst>
        <p:guide orient="horz" pos="2160"/>
        <p:guide pos="2880"/>
      </p:guideLst>
    </p:cSldViewPr>
  </p:slideViewPr>
  <p:outlineViewPr>
    <p:cViewPr>
      <p:scale>
        <a:sx n="33" d="100"/>
        <a:sy n="33" d="100"/>
      </p:scale>
      <p:origin x="0" y="-7920"/>
    </p:cViewPr>
  </p:outlineViewPr>
  <p:notesTextViewPr>
    <p:cViewPr>
      <p:scale>
        <a:sx n="100" d="100"/>
        <a:sy n="100" d="100"/>
      </p:scale>
      <p:origin x="0" y="0"/>
    </p:cViewPr>
  </p:notesTextViewPr>
  <p:sorterViewPr>
    <p:cViewPr>
      <p:scale>
        <a:sx n="66" d="100"/>
        <a:sy n="66" d="100"/>
      </p:scale>
      <p:origin x="0" y="2244"/>
    </p:cViewPr>
  </p:sorterViewPr>
  <p:notesViewPr>
    <p:cSldViewPr>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27661-3F83-4515-A29F-B322AEAF905E}" type="doc">
      <dgm:prSet loTypeId="urn:microsoft.com/office/officeart/2005/8/layout/cycle1" loCatId="cycle" qsTypeId="urn:microsoft.com/office/officeart/2005/8/quickstyle/simple1" qsCatId="simple" csTypeId="urn:microsoft.com/office/officeart/2005/8/colors/accent1_2" csCatId="accent1" phldr="1"/>
      <dgm:spPr/>
    </dgm:pt>
    <dgm:pt modelId="{2FF5727E-5273-4E3E-ABBE-5150D504A22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800000"/>
              </a:solidFill>
              <a:effectLst/>
              <a:latin typeface="Arial" charset="0"/>
              <a:cs typeface="Arial" charset="0"/>
            </a:rPr>
            <a:t>IRP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800000"/>
              </a:solidFill>
              <a:effectLst/>
              <a:latin typeface="Arial" charset="0"/>
              <a:cs typeface="Arial" charset="0"/>
            </a:rPr>
            <a:t>University of Wisconsin-Madison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University resources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Technical expertise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Long time horizon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Funding</a:t>
          </a:r>
        </a:p>
      </dgm:t>
    </dgm:pt>
    <dgm:pt modelId="{3E24842E-FE9D-4DFA-953B-5C72700B93AC}" type="parTrans" cxnId="{385A9819-5504-4B2E-9C5B-A7A1C6E6DA24}">
      <dgm:prSet/>
      <dgm:spPr/>
      <dgm:t>
        <a:bodyPr/>
        <a:lstStyle/>
        <a:p>
          <a:endParaRPr lang="en-US"/>
        </a:p>
      </dgm:t>
    </dgm:pt>
    <dgm:pt modelId="{169F0611-932C-470C-AA56-001B55724C37}" type="sibTrans" cxnId="{385A9819-5504-4B2E-9C5B-A7A1C6E6DA24}">
      <dgm:prSet/>
      <dgm:spPr/>
      <dgm:t>
        <a:bodyPr/>
        <a:lstStyle/>
        <a:p>
          <a:endParaRPr lang="en-US"/>
        </a:p>
      </dgm:t>
    </dgm:pt>
    <dgm:pt modelId="{839E63B8-9ED5-41A6-9CF8-2697277149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800000"/>
              </a:solidFill>
              <a:effectLst/>
              <a:latin typeface="Arial" charset="0"/>
              <a:cs typeface="Arial" charset="0"/>
            </a:rPr>
            <a:t>Local, State, Federal  Agencies &amp; Other Partners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Policy issues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Innovative programs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Real-world experience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Funding </a:t>
          </a:r>
        </a:p>
      </dgm:t>
    </dgm:pt>
    <dgm:pt modelId="{3B89ADCD-5260-48CE-8378-24ED66EEA23F}" type="parTrans" cxnId="{C8CE3DC7-7654-4A64-B5BE-3E97412F86C0}">
      <dgm:prSet/>
      <dgm:spPr/>
      <dgm:t>
        <a:bodyPr/>
        <a:lstStyle/>
        <a:p>
          <a:endParaRPr lang="en-US"/>
        </a:p>
      </dgm:t>
    </dgm:pt>
    <dgm:pt modelId="{5A76619D-2390-4DB0-BECE-3FEE886CA405}" type="sibTrans" cxnId="{C8CE3DC7-7654-4A64-B5BE-3E97412F86C0}">
      <dgm:prSet/>
      <dgm:spPr/>
      <dgm:t>
        <a:bodyPr/>
        <a:lstStyle/>
        <a:p>
          <a:endParaRPr lang="en-US"/>
        </a:p>
      </dgm:t>
    </dgm:pt>
    <dgm:pt modelId="{8CB25D27-EEB6-4305-A333-2A6BE004806F}" type="pres">
      <dgm:prSet presAssocID="{15A27661-3F83-4515-A29F-B322AEAF905E}" presName="cycle" presStyleCnt="0">
        <dgm:presLayoutVars>
          <dgm:dir/>
          <dgm:resizeHandles val="exact"/>
        </dgm:presLayoutVars>
      </dgm:prSet>
      <dgm:spPr/>
    </dgm:pt>
    <dgm:pt modelId="{0796624D-1AB0-46F4-8736-7C86AAE1C284}" type="pres">
      <dgm:prSet presAssocID="{2FF5727E-5273-4E3E-ABBE-5150D504A225}" presName="dummy" presStyleCnt="0"/>
      <dgm:spPr/>
    </dgm:pt>
    <dgm:pt modelId="{840322C2-050C-4195-81AF-5038E444D835}" type="pres">
      <dgm:prSet presAssocID="{2FF5727E-5273-4E3E-ABBE-5150D504A225}" presName="node" presStyleLbl="revTx" presStyleIdx="0" presStyleCnt="2">
        <dgm:presLayoutVars>
          <dgm:bulletEnabled val="1"/>
        </dgm:presLayoutVars>
      </dgm:prSet>
      <dgm:spPr/>
      <dgm:t>
        <a:bodyPr/>
        <a:lstStyle/>
        <a:p>
          <a:endParaRPr lang="en-US"/>
        </a:p>
      </dgm:t>
    </dgm:pt>
    <dgm:pt modelId="{9FB43E05-8A55-4A73-9CC4-FADE60D52E43}" type="pres">
      <dgm:prSet presAssocID="{169F0611-932C-470C-AA56-001B55724C37}" presName="sibTrans" presStyleLbl="node1" presStyleIdx="0" presStyleCnt="2" custLinFactNeighborX="-608" custLinFactNeighborY="4024"/>
      <dgm:spPr/>
      <dgm:t>
        <a:bodyPr/>
        <a:lstStyle/>
        <a:p>
          <a:endParaRPr lang="en-US"/>
        </a:p>
      </dgm:t>
    </dgm:pt>
    <dgm:pt modelId="{C64F0573-5E5C-4B43-8631-BF691AF80CB4}" type="pres">
      <dgm:prSet presAssocID="{839E63B8-9ED5-41A6-9CF8-2697277149C2}" presName="dummy" presStyleCnt="0"/>
      <dgm:spPr/>
    </dgm:pt>
    <dgm:pt modelId="{E8396ED9-294B-4483-8C65-30194C247BDD}" type="pres">
      <dgm:prSet presAssocID="{839E63B8-9ED5-41A6-9CF8-2697277149C2}" presName="node" presStyleLbl="revTx" presStyleIdx="1" presStyleCnt="2" custScaleX="119211">
        <dgm:presLayoutVars>
          <dgm:bulletEnabled val="1"/>
        </dgm:presLayoutVars>
      </dgm:prSet>
      <dgm:spPr/>
      <dgm:t>
        <a:bodyPr/>
        <a:lstStyle/>
        <a:p>
          <a:endParaRPr lang="en-US"/>
        </a:p>
      </dgm:t>
    </dgm:pt>
    <dgm:pt modelId="{BD45C6A0-6EF6-4E93-89BB-F180FFFBCFCB}" type="pres">
      <dgm:prSet presAssocID="{5A76619D-2390-4DB0-BECE-3FEE886CA405}" presName="sibTrans" presStyleLbl="node1" presStyleIdx="1" presStyleCnt="2" custLinFactNeighborX="1180" custLinFactNeighborY="-6318"/>
      <dgm:spPr/>
      <dgm:t>
        <a:bodyPr/>
        <a:lstStyle/>
        <a:p>
          <a:endParaRPr lang="en-US"/>
        </a:p>
      </dgm:t>
    </dgm:pt>
  </dgm:ptLst>
  <dgm:cxnLst>
    <dgm:cxn modelId="{29BFE585-A7FE-45E5-9D61-2652F3B6DC87}" type="presOf" srcId="{15A27661-3F83-4515-A29F-B322AEAF905E}" destId="{8CB25D27-EEB6-4305-A333-2A6BE004806F}" srcOrd="0" destOrd="0" presId="urn:microsoft.com/office/officeart/2005/8/layout/cycle1"/>
    <dgm:cxn modelId="{4BE0790A-D26E-4D99-BC8E-7D51B6BD7E58}" type="presOf" srcId="{169F0611-932C-470C-AA56-001B55724C37}" destId="{9FB43E05-8A55-4A73-9CC4-FADE60D52E43}" srcOrd="0" destOrd="0" presId="urn:microsoft.com/office/officeart/2005/8/layout/cycle1"/>
    <dgm:cxn modelId="{5A4B554B-B3F5-4A68-B0FC-E75A28CDAE54}" type="presOf" srcId="{839E63B8-9ED5-41A6-9CF8-2697277149C2}" destId="{E8396ED9-294B-4483-8C65-30194C247BDD}" srcOrd="0" destOrd="0" presId="urn:microsoft.com/office/officeart/2005/8/layout/cycle1"/>
    <dgm:cxn modelId="{B3FE287B-C626-4EF5-B500-24CBEE1B7C6F}" type="presOf" srcId="{2FF5727E-5273-4E3E-ABBE-5150D504A225}" destId="{840322C2-050C-4195-81AF-5038E444D835}" srcOrd="0" destOrd="0" presId="urn:microsoft.com/office/officeart/2005/8/layout/cycle1"/>
    <dgm:cxn modelId="{385A9819-5504-4B2E-9C5B-A7A1C6E6DA24}" srcId="{15A27661-3F83-4515-A29F-B322AEAF905E}" destId="{2FF5727E-5273-4E3E-ABBE-5150D504A225}" srcOrd="0" destOrd="0" parTransId="{3E24842E-FE9D-4DFA-953B-5C72700B93AC}" sibTransId="{169F0611-932C-470C-AA56-001B55724C37}"/>
    <dgm:cxn modelId="{C8CE3DC7-7654-4A64-B5BE-3E97412F86C0}" srcId="{15A27661-3F83-4515-A29F-B322AEAF905E}" destId="{839E63B8-9ED5-41A6-9CF8-2697277149C2}" srcOrd="1" destOrd="0" parTransId="{3B89ADCD-5260-48CE-8378-24ED66EEA23F}" sibTransId="{5A76619D-2390-4DB0-BECE-3FEE886CA405}"/>
    <dgm:cxn modelId="{2C4DD7EF-B490-4342-A0DC-F7F571B6E893}" type="presOf" srcId="{5A76619D-2390-4DB0-BECE-3FEE886CA405}" destId="{BD45C6A0-6EF6-4E93-89BB-F180FFFBCFCB}" srcOrd="0" destOrd="0" presId="urn:microsoft.com/office/officeart/2005/8/layout/cycle1"/>
    <dgm:cxn modelId="{E1DC229B-5EB1-41DC-9B5A-714E3FE0D0A2}" type="presParOf" srcId="{8CB25D27-EEB6-4305-A333-2A6BE004806F}" destId="{0796624D-1AB0-46F4-8736-7C86AAE1C284}" srcOrd="0" destOrd="0" presId="urn:microsoft.com/office/officeart/2005/8/layout/cycle1"/>
    <dgm:cxn modelId="{B4004350-352E-4920-9AD7-75EA7898ACAE}" type="presParOf" srcId="{8CB25D27-EEB6-4305-A333-2A6BE004806F}" destId="{840322C2-050C-4195-81AF-5038E444D835}" srcOrd="1" destOrd="0" presId="urn:microsoft.com/office/officeart/2005/8/layout/cycle1"/>
    <dgm:cxn modelId="{B3E46016-5DE3-453B-80D6-A19B67C4D2A8}" type="presParOf" srcId="{8CB25D27-EEB6-4305-A333-2A6BE004806F}" destId="{9FB43E05-8A55-4A73-9CC4-FADE60D52E43}" srcOrd="2" destOrd="0" presId="urn:microsoft.com/office/officeart/2005/8/layout/cycle1"/>
    <dgm:cxn modelId="{23152B99-8741-4805-B39E-9A62B84FF154}" type="presParOf" srcId="{8CB25D27-EEB6-4305-A333-2A6BE004806F}" destId="{C64F0573-5E5C-4B43-8631-BF691AF80CB4}" srcOrd="3" destOrd="0" presId="urn:microsoft.com/office/officeart/2005/8/layout/cycle1"/>
    <dgm:cxn modelId="{8EDB98C7-0F62-419D-862C-5316ED028F60}" type="presParOf" srcId="{8CB25D27-EEB6-4305-A333-2A6BE004806F}" destId="{E8396ED9-294B-4483-8C65-30194C247BDD}" srcOrd="4" destOrd="0" presId="urn:microsoft.com/office/officeart/2005/8/layout/cycle1"/>
    <dgm:cxn modelId="{F0877BD7-8EED-4040-AA28-7CAD1B8E1DFE}" type="presParOf" srcId="{8CB25D27-EEB6-4305-A333-2A6BE004806F}" destId="{BD45C6A0-6EF6-4E93-89BB-F180FFFBCFCB}"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783FA-2CDC-439D-A2F4-7773080504C3}" type="doc">
      <dgm:prSet loTypeId="urn:microsoft.com/office/officeart/2005/8/layout/chevron2" loCatId="list" qsTypeId="urn:microsoft.com/office/officeart/2005/8/quickstyle/simple3" qsCatId="simple" csTypeId="urn:microsoft.com/office/officeart/2005/8/colors/accent1_1" csCatId="accent1" phldr="1"/>
      <dgm:spPr/>
      <dgm:t>
        <a:bodyPr/>
        <a:lstStyle/>
        <a:p>
          <a:endParaRPr lang="en-US"/>
        </a:p>
      </dgm:t>
    </dgm:pt>
    <dgm:pt modelId="{17A5A406-7911-44E0-B5FD-390147305772}">
      <dgm:prSet phldrT="[Text]" custT="1"/>
      <dgm:spPr/>
      <dgm:t>
        <a:bodyPr/>
        <a:lstStyle/>
        <a:p>
          <a:endParaRPr lang="en-US" sz="1400" b="1" dirty="0" smtClean="0"/>
        </a:p>
        <a:p>
          <a:r>
            <a:rPr lang="en-US" sz="1400" b="1" dirty="0" smtClean="0"/>
            <a:t>May-Aug</a:t>
          </a:r>
        </a:p>
        <a:p>
          <a:r>
            <a:rPr lang="en-US" sz="1400" b="1" dirty="0" smtClean="0"/>
            <a:t>2018</a:t>
          </a:r>
          <a:endParaRPr lang="en-US" sz="1400" b="1" dirty="0"/>
        </a:p>
      </dgm:t>
    </dgm:pt>
    <dgm:pt modelId="{C28EFBA9-0AF5-4B71-B23E-7536E8DC9F2D}" type="parTrans" cxnId="{CD4340A8-5F5A-4FEC-9A95-AA2E8EA11610}">
      <dgm:prSet/>
      <dgm:spPr/>
      <dgm:t>
        <a:bodyPr/>
        <a:lstStyle/>
        <a:p>
          <a:endParaRPr lang="en-US"/>
        </a:p>
      </dgm:t>
    </dgm:pt>
    <dgm:pt modelId="{3FD05140-CFF6-454B-88A4-C5A8BED54C25}" type="sibTrans" cxnId="{CD4340A8-5F5A-4FEC-9A95-AA2E8EA11610}">
      <dgm:prSet/>
      <dgm:spPr/>
      <dgm:t>
        <a:bodyPr/>
        <a:lstStyle/>
        <a:p>
          <a:endParaRPr lang="en-US"/>
        </a:p>
      </dgm:t>
    </dgm:pt>
    <dgm:pt modelId="{8EDB2822-236E-47C1-95C1-CF8C49D6D1E6}">
      <dgm:prSet phldrT="[Text]"/>
      <dgm:spPr/>
      <dgm:t>
        <a:bodyPr/>
        <a:lstStyle/>
        <a:p>
          <a:r>
            <a:rPr lang="en-US" dirty="0" smtClean="0"/>
            <a:t>Community and UW Outreach</a:t>
          </a:r>
          <a:endParaRPr lang="en-US" dirty="0"/>
        </a:p>
      </dgm:t>
    </dgm:pt>
    <dgm:pt modelId="{5A2A3217-C386-45C6-8100-A7DBB2B9219F}" type="parTrans" cxnId="{32FCDA8F-4DF7-48FC-AD5F-66920A3B21BE}">
      <dgm:prSet/>
      <dgm:spPr/>
      <dgm:t>
        <a:bodyPr/>
        <a:lstStyle/>
        <a:p>
          <a:endParaRPr lang="en-US"/>
        </a:p>
      </dgm:t>
    </dgm:pt>
    <dgm:pt modelId="{B77EB01F-612F-463F-9566-E82813C1FA85}" type="sibTrans" cxnId="{32FCDA8F-4DF7-48FC-AD5F-66920A3B21BE}">
      <dgm:prSet/>
      <dgm:spPr/>
      <dgm:t>
        <a:bodyPr/>
        <a:lstStyle/>
        <a:p>
          <a:endParaRPr lang="en-US"/>
        </a:p>
      </dgm:t>
    </dgm:pt>
    <dgm:pt modelId="{6712F89C-1585-49E3-BB50-612D93A4D5C1}">
      <dgm:prSet phldrT="[Text]"/>
      <dgm:spPr/>
      <dgm:t>
        <a:bodyPr/>
        <a:lstStyle/>
        <a:p>
          <a:r>
            <a:rPr lang="en-US" dirty="0" smtClean="0"/>
            <a:t>Initial proposal development</a:t>
          </a:r>
          <a:endParaRPr lang="en-US" dirty="0"/>
        </a:p>
      </dgm:t>
    </dgm:pt>
    <dgm:pt modelId="{6E4CAD52-3FE9-49C7-84BF-00C500F77617}" type="parTrans" cxnId="{7D89EE5D-C034-402B-B34C-2B2270430CEA}">
      <dgm:prSet/>
      <dgm:spPr/>
      <dgm:t>
        <a:bodyPr/>
        <a:lstStyle/>
        <a:p>
          <a:endParaRPr lang="en-US"/>
        </a:p>
      </dgm:t>
    </dgm:pt>
    <dgm:pt modelId="{9F3CB0B5-7E2D-4281-9049-9688A7803A07}" type="sibTrans" cxnId="{7D89EE5D-C034-402B-B34C-2B2270430CEA}">
      <dgm:prSet/>
      <dgm:spPr/>
      <dgm:t>
        <a:bodyPr/>
        <a:lstStyle/>
        <a:p>
          <a:endParaRPr lang="en-US"/>
        </a:p>
      </dgm:t>
    </dgm:pt>
    <dgm:pt modelId="{B397EF61-17DA-43E7-999D-0994FB0F1241}">
      <dgm:prSet phldrT="[Text]" custT="1"/>
      <dgm:spPr/>
      <dgm:t>
        <a:bodyPr/>
        <a:lstStyle/>
        <a:p>
          <a:endParaRPr lang="en-US" sz="2000" b="1" dirty="0" smtClean="0"/>
        </a:p>
        <a:p>
          <a:r>
            <a:rPr lang="en-US" sz="1400" b="1" dirty="0" smtClean="0"/>
            <a:t>Sep-Nov</a:t>
          </a:r>
        </a:p>
        <a:p>
          <a:r>
            <a:rPr lang="en-US" sz="1400" b="1" dirty="0" smtClean="0"/>
            <a:t>2018</a:t>
          </a:r>
          <a:endParaRPr lang="en-US" sz="1400" b="1" dirty="0"/>
        </a:p>
      </dgm:t>
    </dgm:pt>
    <dgm:pt modelId="{10CCBF33-8136-4F49-8C50-9E3C3916C6FC}" type="parTrans" cxnId="{C3BE347A-C28F-4B22-AAC7-6B4810BCD517}">
      <dgm:prSet/>
      <dgm:spPr/>
      <dgm:t>
        <a:bodyPr/>
        <a:lstStyle/>
        <a:p>
          <a:endParaRPr lang="en-US"/>
        </a:p>
      </dgm:t>
    </dgm:pt>
    <dgm:pt modelId="{FCF6CDC9-20E9-46BA-BA92-9E7AF999FF7A}" type="sibTrans" cxnId="{C3BE347A-C28F-4B22-AAC7-6B4810BCD517}">
      <dgm:prSet/>
      <dgm:spPr/>
      <dgm:t>
        <a:bodyPr/>
        <a:lstStyle/>
        <a:p>
          <a:endParaRPr lang="en-US"/>
        </a:p>
      </dgm:t>
    </dgm:pt>
    <dgm:pt modelId="{FDB15F0D-E090-47D8-ABC5-A0003BFFA9E6}">
      <dgm:prSet phldrT="[Text]"/>
      <dgm:spPr/>
      <dgm:t>
        <a:bodyPr/>
        <a:lstStyle/>
        <a:p>
          <a:r>
            <a:rPr lang="en-US" dirty="0" smtClean="0"/>
            <a:t>Narrow to 10+ viable proposals</a:t>
          </a:r>
          <a:endParaRPr lang="en-US" dirty="0"/>
        </a:p>
      </dgm:t>
    </dgm:pt>
    <dgm:pt modelId="{0327ECA0-464D-40D1-8FDA-2E8AC183D4B1}" type="parTrans" cxnId="{43652E4B-AE9B-4344-B196-520389F3BF47}">
      <dgm:prSet/>
      <dgm:spPr/>
      <dgm:t>
        <a:bodyPr/>
        <a:lstStyle/>
        <a:p>
          <a:endParaRPr lang="en-US"/>
        </a:p>
      </dgm:t>
    </dgm:pt>
    <dgm:pt modelId="{533C3E5A-75A9-4EAF-9F82-8258133FA336}" type="sibTrans" cxnId="{43652E4B-AE9B-4344-B196-520389F3BF47}">
      <dgm:prSet/>
      <dgm:spPr/>
      <dgm:t>
        <a:bodyPr/>
        <a:lstStyle/>
        <a:p>
          <a:endParaRPr lang="en-US"/>
        </a:p>
      </dgm:t>
    </dgm:pt>
    <dgm:pt modelId="{10BA987C-E8C5-4950-9DF8-505F88644893}">
      <dgm:prSet phldrT="[Text]"/>
      <dgm:spPr/>
      <dgm:t>
        <a:bodyPr/>
        <a:lstStyle/>
        <a:p>
          <a:r>
            <a:rPr lang="en-US" dirty="0" smtClean="0"/>
            <a:t>Develop to full proposals ($10K)</a:t>
          </a:r>
          <a:endParaRPr lang="en-US" dirty="0"/>
        </a:p>
      </dgm:t>
    </dgm:pt>
    <dgm:pt modelId="{B90D74C8-1E9A-4358-859F-9C5D48E71FBD}" type="parTrans" cxnId="{231AD99F-6E8F-4F39-BE48-8E28E827CDD4}">
      <dgm:prSet/>
      <dgm:spPr/>
      <dgm:t>
        <a:bodyPr/>
        <a:lstStyle/>
        <a:p>
          <a:endParaRPr lang="en-US"/>
        </a:p>
      </dgm:t>
    </dgm:pt>
    <dgm:pt modelId="{478BC9BE-2069-4099-A40F-FAA9BB068D84}" type="sibTrans" cxnId="{231AD99F-6E8F-4F39-BE48-8E28E827CDD4}">
      <dgm:prSet/>
      <dgm:spPr/>
      <dgm:t>
        <a:bodyPr/>
        <a:lstStyle/>
        <a:p>
          <a:endParaRPr lang="en-US"/>
        </a:p>
      </dgm:t>
    </dgm:pt>
    <dgm:pt modelId="{53A0D08C-B081-48A3-8450-A8ED2C3BE292}">
      <dgm:prSet phldrT="[Text]" custT="1"/>
      <dgm:spPr/>
      <dgm:t>
        <a:bodyPr/>
        <a:lstStyle/>
        <a:p>
          <a:endParaRPr lang="en-US" sz="1400" b="1" dirty="0" smtClean="0"/>
        </a:p>
        <a:p>
          <a:r>
            <a:rPr lang="en-US" sz="1400" b="1" dirty="0" smtClean="0"/>
            <a:t>Dec-Jan</a:t>
          </a:r>
        </a:p>
        <a:p>
          <a:r>
            <a:rPr lang="en-US" sz="1400" b="1" dirty="0" smtClean="0"/>
            <a:t>2018-19</a:t>
          </a:r>
          <a:endParaRPr lang="en-US" sz="1400" b="1" dirty="0"/>
        </a:p>
      </dgm:t>
    </dgm:pt>
    <dgm:pt modelId="{783AD42A-6967-43DD-95FE-BA9A1EB01640}" type="parTrans" cxnId="{470BC57A-CF91-43AC-B021-BCA15C35AECB}">
      <dgm:prSet/>
      <dgm:spPr/>
      <dgm:t>
        <a:bodyPr/>
        <a:lstStyle/>
        <a:p>
          <a:endParaRPr lang="en-US"/>
        </a:p>
      </dgm:t>
    </dgm:pt>
    <dgm:pt modelId="{A9FBCB29-6782-46F2-82DB-4C52B190EEE9}" type="sibTrans" cxnId="{470BC57A-CF91-43AC-B021-BCA15C35AECB}">
      <dgm:prSet/>
      <dgm:spPr/>
      <dgm:t>
        <a:bodyPr/>
        <a:lstStyle/>
        <a:p>
          <a:endParaRPr lang="en-US"/>
        </a:p>
      </dgm:t>
    </dgm:pt>
    <dgm:pt modelId="{D3AC5281-6356-4BFA-84F6-F4DA48CE2811}">
      <dgm:prSet phldrT="[Text]"/>
      <dgm:spPr/>
      <dgm:t>
        <a:bodyPr/>
        <a:lstStyle/>
        <a:p>
          <a:r>
            <a:rPr lang="en-US" dirty="0" smtClean="0"/>
            <a:t>Narrow to top 3 proposals</a:t>
          </a:r>
          <a:endParaRPr lang="en-US" dirty="0"/>
        </a:p>
      </dgm:t>
    </dgm:pt>
    <dgm:pt modelId="{E2BB2511-C141-4DF1-BB68-F5B6FD234EE1}" type="parTrans" cxnId="{175DEB42-1225-4C68-9497-922DF3A44111}">
      <dgm:prSet/>
      <dgm:spPr/>
      <dgm:t>
        <a:bodyPr/>
        <a:lstStyle/>
        <a:p>
          <a:endParaRPr lang="en-US"/>
        </a:p>
      </dgm:t>
    </dgm:pt>
    <dgm:pt modelId="{F3D3A236-65E9-49AB-82AD-F487B50C25B3}" type="sibTrans" cxnId="{175DEB42-1225-4C68-9497-922DF3A44111}">
      <dgm:prSet/>
      <dgm:spPr/>
      <dgm:t>
        <a:bodyPr/>
        <a:lstStyle/>
        <a:p>
          <a:endParaRPr lang="en-US"/>
        </a:p>
      </dgm:t>
    </dgm:pt>
    <dgm:pt modelId="{A5F68803-8FE6-4488-ACED-51052457F5AE}">
      <dgm:prSet phldrT="[Text]"/>
      <dgm:spPr/>
      <dgm:t>
        <a:bodyPr/>
        <a:lstStyle/>
        <a:p>
          <a:r>
            <a:rPr lang="en-US" dirty="0" smtClean="0"/>
            <a:t>Compete for further support from Schmidt (1-2 teams)</a:t>
          </a:r>
          <a:endParaRPr lang="en-US" dirty="0"/>
        </a:p>
      </dgm:t>
    </dgm:pt>
    <dgm:pt modelId="{1B13D773-D361-43CB-82CD-182BC38CDDA4}" type="parTrans" cxnId="{E37BB478-F16C-42E9-A2FF-1D527D91AEE4}">
      <dgm:prSet/>
      <dgm:spPr/>
      <dgm:t>
        <a:bodyPr/>
        <a:lstStyle/>
        <a:p>
          <a:endParaRPr lang="en-US"/>
        </a:p>
      </dgm:t>
    </dgm:pt>
    <dgm:pt modelId="{90E025BF-221C-4BC4-BA18-77887D7AA32D}" type="sibTrans" cxnId="{E37BB478-F16C-42E9-A2FF-1D527D91AEE4}">
      <dgm:prSet/>
      <dgm:spPr/>
      <dgm:t>
        <a:bodyPr/>
        <a:lstStyle/>
        <a:p>
          <a:endParaRPr lang="en-US"/>
        </a:p>
      </dgm:t>
    </dgm:pt>
    <dgm:pt modelId="{BB5B0730-D119-4D14-B981-10FBE486A4BD}">
      <dgm:prSet custT="1"/>
      <dgm:spPr/>
      <dgm:t>
        <a:bodyPr/>
        <a:lstStyle/>
        <a:p>
          <a:endParaRPr lang="en-US" sz="1400" b="1" dirty="0" smtClean="0"/>
        </a:p>
        <a:p>
          <a:r>
            <a:rPr lang="en-US" sz="1400" b="1" dirty="0" smtClean="0"/>
            <a:t>Feb-June</a:t>
          </a:r>
        </a:p>
        <a:p>
          <a:r>
            <a:rPr lang="en-US" sz="1400" b="1" dirty="0" smtClean="0"/>
            <a:t>2019</a:t>
          </a:r>
          <a:endParaRPr lang="en-US" sz="1400" b="1" dirty="0"/>
        </a:p>
      </dgm:t>
    </dgm:pt>
    <dgm:pt modelId="{AF9DE96A-A448-4985-A085-EB0D220BF906}" type="parTrans" cxnId="{3B56C84D-25D1-414F-952F-B615F64F4906}">
      <dgm:prSet/>
      <dgm:spPr/>
      <dgm:t>
        <a:bodyPr/>
        <a:lstStyle/>
        <a:p>
          <a:endParaRPr lang="en-US"/>
        </a:p>
      </dgm:t>
    </dgm:pt>
    <dgm:pt modelId="{83DCF076-E125-440A-8B3B-D2D84B9D6BBB}" type="sibTrans" cxnId="{3B56C84D-25D1-414F-952F-B615F64F4906}">
      <dgm:prSet/>
      <dgm:spPr/>
      <dgm:t>
        <a:bodyPr/>
        <a:lstStyle/>
        <a:p>
          <a:endParaRPr lang="en-US"/>
        </a:p>
      </dgm:t>
    </dgm:pt>
    <dgm:pt modelId="{3E44DE30-A287-4381-856A-CA4E677AAA6A}">
      <dgm:prSet/>
      <dgm:spPr/>
      <dgm:t>
        <a:bodyPr/>
        <a:lstStyle/>
        <a:p>
          <a:r>
            <a:rPr lang="en-US" dirty="0" smtClean="0"/>
            <a:t>Continue to develop 1 (or 2) ideas chosen by Schmidt</a:t>
          </a:r>
          <a:endParaRPr lang="en-US" dirty="0"/>
        </a:p>
      </dgm:t>
    </dgm:pt>
    <dgm:pt modelId="{6E65D8FF-8AA7-4B34-8161-19664F759AC2}" type="parTrans" cxnId="{35978B6C-E518-4A97-B41F-8C3E6AC285BF}">
      <dgm:prSet/>
      <dgm:spPr/>
      <dgm:t>
        <a:bodyPr/>
        <a:lstStyle/>
        <a:p>
          <a:endParaRPr lang="en-US"/>
        </a:p>
      </dgm:t>
    </dgm:pt>
    <dgm:pt modelId="{63B5D04F-FD93-44AD-AFF1-C2699CFC336A}" type="sibTrans" cxnId="{35978B6C-E518-4A97-B41F-8C3E6AC285BF}">
      <dgm:prSet/>
      <dgm:spPr/>
      <dgm:t>
        <a:bodyPr/>
        <a:lstStyle/>
        <a:p>
          <a:endParaRPr lang="en-US"/>
        </a:p>
      </dgm:t>
    </dgm:pt>
    <dgm:pt modelId="{F85F5E50-3ABE-4EC0-9BCE-396A6881F20A}">
      <dgm:prSet/>
      <dgm:spPr/>
      <dgm:t>
        <a:bodyPr/>
        <a:lstStyle/>
        <a:p>
          <a:r>
            <a:rPr lang="en-US" dirty="0" smtClean="0"/>
            <a:t>Compete for capital funding from Schmidt</a:t>
          </a:r>
          <a:endParaRPr lang="en-US" dirty="0"/>
        </a:p>
      </dgm:t>
    </dgm:pt>
    <dgm:pt modelId="{48221971-B03E-4150-85DF-18DA0F3C9776}" type="parTrans" cxnId="{758B3E92-1838-4F6D-9C12-ECC349F27E8D}">
      <dgm:prSet/>
      <dgm:spPr/>
      <dgm:t>
        <a:bodyPr/>
        <a:lstStyle/>
        <a:p>
          <a:endParaRPr lang="en-US"/>
        </a:p>
      </dgm:t>
    </dgm:pt>
    <dgm:pt modelId="{BA8905F8-9484-4E89-A1AD-34375D3A5458}" type="sibTrans" cxnId="{758B3E92-1838-4F6D-9C12-ECC349F27E8D}">
      <dgm:prSet/>
      <dgm:spPr/>
      <dgm:t>
        <a:bodyPr/>
        <a:lstStyle/>
        <a:p>
          <a:endParaRPr lang="en-US"/>
        </a:p>
      </dgm:t>
    </dgm:pt>
    <dgm:pt modelId="{924DFD98-BA52-497A-9E3B-638EAC68819C}" type="pres">
      <dgm:prSet presAssocID="{38C783FA-2CDC-439D-A2F4-7773080504C3}" presName="linearFlow" presStyleCnt="0">
        <dgm:presLayoutVars>
          <dgm:dir/>
          <dgm:animLvl val="lvl"/>
          <dgm:resizeHandles val="exact"/>
        </dgm:presLayoutVars>
      </dgm:prSet>
      <dgm:spPr/>
      <dgm:t>
        <a:bodyPr/>
        <a:lstStyle/>
        <a:p>
          <a:endParaRPr lang="en-US"/>
        </a:p>
      </dgm:t>
    </dgm:pt>
    <dgm:pt modelId="{B16D52DC-D02D-4386-93F0-A7356C7F2A9D}" type="pres">
      <dgm:prSet presAssocID="{17A5A406-7911-44E0-B5FD-390147305772}" presName="composite" presStyleCnt="0"/>
      <dgm:spPr/>
    </dgm:pt>
    <dgm:pt modelId="{409B4A80-749E-45B1-8381-D19DE3166DD7}" type="pres">
      <dgm:prSet presAssocID="{17A5A406-7911-44E0-B5FD-390147305772}" presName="parentText" presStyleLbl="alignNode1" presStyleIdx="0" presStyleCnt="4">
        <dgm:presLayoutVars>
          <dgm:chMax val="1"/>
          <dgm:bulletEnabled val="1"/>
        </dgm:presLayoutVars>
      </dgm:prSet>
      <dgm:spPr/>
      <dgm:t>
        <a:bodyPr/>
        <a:lstStyle/>
        <a:p>
          <a:endParaRPr lang="en-US"/>
        </a:p>
      </dgm:t>
    </dgm:pt>
    <dgm:pt modelId="{FD48FEAB-DA71-403F-924E-DDF9C7ADD3FE}" type="pres">
      <dgm:prSet presAssocID="{17A5A406-7911-44E0-B5FD-390147305772}" presName="descendantText" presStyleLbl="alignAcc1" presStyleIdx="0" presStyleCnt="4">
        <dgm:presLayoutVars>
          <dgm:bulletEnabled val="1"/>
        </dgm:presLayoutVars>
      </dgm:prSet>
      <dgm:spPr/>
      <dgm:t>
        <a:bodyPr/>
        <a:lstStyle/>
        <a:p>
          <a:endParaRPr lang="en-US"/>
        </a:p>
      </dgm:t>
    </dgm:pt>
    <dgm:pt modelId="{B61E98B0-F141-4FF9-8889-988896075D93}" type="pres">
      <dgm:prSet presAssocID="{3FD05140-CFF6-454B-88A4-C5A8BED54C25}" presName="sp" presStyleCnt="0"/>
      <dgm:spPr/>
    </dgm:pt>
    <dgm:pt modelId="{4DC6EC47-557B-4EAE-958B-8D37C3F81115}" type="pres">
      <dgm:prSet presAssocID="{B397EF61-17DA-43E7-999D-0994FB0F1241}" presName="composite" presStyleCnt="0"/>
      <dgm:spPr/>
    </dgm:pt>
    <dgm:pt modelId="{2327A3BF-A4E5-47EE-9229-25A99E738523}" type="pres">
      <dgm:prSet presAssocID="{B397EF61-17DA-43E7-999D-0994FB0F1241}" presName="parentText" presStyleLbl="alignNode1" presStyleIdx="1" presStyleCnt="4">
        <dgm:presLayoutVars>
          <dgm:chMax val="1"/>
          <dgm:bulletEnabled val="1"/>
        </dgm:presLayoutVars>
      </dgm:prSet>
      <dgm:spPr/>
      <dgm:t>
        <a:bodyPr/>
        <a:lstStyle/>
        <a:p>
          <a:endParaRPr lang="en-US"/>
        </a:p>
      </dgm:t>
    </dgm:pt>
    <dgm:pt modelId="{03F9DC54-CD41-4CC9-B39E-F2F9A59C416A}" type="pres">
      <dgm:prSet presAssocID="{B397EF61-17DA-43E7-999D-0994FB0F1241}" presName="descendantText" presStyleLbl="alignAcc1" presStyleIdx="1" presStyleCnt="4">
        <dgm:presLayoutVars>
          <dgm:bulletEnabled val="1"/>
        </dgm:presLayoutVars>
      </dgm:prSet>
      <dgm:spPr/>
      <dgm:t>
        <a:bodyPr/>
        <a:lstStyle/>
        <a:p>
          <a:endParaRPr lang="en-US"/>
        </a:p>
      </dgm:t>
    </dgm:pt>
    <dgm:pt modelId="{F9719AA9-49C5-43DC-8FD3-F1E836E66DBC}" type="pres">
      <dgm:prSet presAssocID="{FCF6CDC9-20E9-46BA-BA92-9E7AF999FF7A}" presName="sp" presStyleCnt="0"/>
      <dgm:spPr/>
    </dgm:pt>
    <dgm:pt modelId="{910A345D-88C5-4C7A-92ED-0886C3429CC7}" type="pres">
      <dgm:prSet presAssocID="{53A0D08C-B081-48A3-8450-A8ED2C3BE292}" presName="composite" presStyleCnt="0"/>
      <dgm:spPr/>
    </dgm:pt>
    <dgm:pt modelId="{AF77F15C-2B13-456D-9F10-08393C684781}" type="pres">
      <dgm:prSet presAssocID="{53A0D08C-B081-48A3-8450-A8ED2C3BE292}" presName="parentText" presStyleLbl="alignNode1" presStyleIdx="2" presStyleCnt="4">
        <dgm:presLayoutVars>
          <dgm:chMax val="1"/>
          <dgm:bulletEnabled val="1"/>
        </dgm:presLayoutVars>
      </dgm:prSet>
      <dgm:spPr/>
      <dgm:t>
        <a:bodyPr/>
        <a:lstStyle/>
        <a:p>
          <a:endParaRPr lang="en-US"/>
        </a:p>
      </dgm:t>
    </dgm:pt>
    <dgm:pt modelId="{F54C4751-7F11-46CF-A08A-467348DE8DE2}" type="pres">
      <dgm:prSet presAssocID="{53A0D08C-B081-48A3-8450-A8ED2C3BE292}" presName="descendantText" presStyleLbl="alignAcc1" presStyleIdx="2" presStyleCnt="4">
        <dgm:presLayoutVars>
          <dgm:bulletEnabled val="1"/>
        </dgm:presLayoutVars>
      </dgm:prSet>
      <dgm:spPr/>
      <dgm:t>
        <a:bodyPr/>
        <a:lstStyle/>
        <a:p>
          <a:endParaRPr lang="en-US"/>
        </a:p>
      </dgm:t>
    </dgm:pt>
    <dgm:pt modelId="{18856353-FB05-4CAA-8E3D-8182463DF798}" type="pres">
      <dgm:prSet presAssocID="{A9FBCB29-6782-46F2-82DB-4C52B190EEE9}" presName="sp" presStyleCnt="0"/>
      <dgm:spPr/>
    </dgm:pt>
    <dgm:pt modelId="{38265AFE-A570-4138-A0E5-B1B120F3867B}" type="pres">
      <dgm:prSet presAssocID="{BB5B0730-D119-4D14-B981-10FBE486A4BD}" presName="composite" presStyleCnt="0"/>
      <dgm:spPr/>
    </dgm:pt>
    <dgm:pt modelId="{89164F93-C454-41BB-9656-71D82BB2B6B1}" type="pres">
      <dgm:prSet presAssocID="{BB5B0730-D119-4D14-B981-10FBE486A4BD}" presName="parentText" presStyleLbl="alignNode1" presStyleIdx="3" presStyleCnt="4">
        <dgm:presLayoutVars>
          <dgm:chMax val="1"/>
          <dgm:bulletEnabled val="1"/>
        </dgm:presLayoutVars>
      </dgm:prSet>
      <dgm:spPr/>
      <dgm:t>
        <a:bodyPr/>
        <a:lstStyle/>
        <a:p>
          <a:endParaRPr lang="en-US"/>
        </a:p>
      </dgm:t>
    </dgm:pt>
    <dgm:pt modelId="{A152332A-267F-43F5-AB61-837E3117C159}" type="pres">
      <dgm:prSet presAssocID="{BB5B0730-D119-4D14-B981-10FBE486A4BD}" presName="descendantText" presStyleLbl="alignAcc1" presStyleIdx="3" presStyleCnt="4">
        <dgm:presLayoutVars>
          <dgm:bulletEnabled val="1"/>
        </dgm:presLayoutVars>
      </dgm:prSet>
      <dgm:spPr/>
      <dgm:t>
        <a:bodyPr/>
        <a:lstStyle/>
        <a:p>
          <a:endParaRPr lang="en-US"/>
        </a:p>
      </dgm:t>
    </dgm:pt>
  </dgm:ptLst>
  <dgm:cxnLst>
    <dgm:cxn modelId="{540F0B4B-17DB-406A-B3A3-7123C94057C4}" type="presOf" srcId="{38C783FA-2CDC-439D-A2F4-7773080504C3}" destId="{924DFD98-BA52-497A-9E3B-638EAC68819C}" srcOrd="0" destOrd="0" presId="urn:microsoft.com/office/officeart/2005/8/layout/chevron2"/>
    <dgm:cxn modelId="{CD4340A8-5F5A-4FEC-9A95-AA2E8EA11610}" srcId="{38C783FA-2CDC-439D-A2F4-7773080504C3}" destId="{17A5A406-7911-44E0-B5FD-390147305772}" srcOrd="0" destOrd="0" parTransId="{C28EFBA9-0AF5-4B71-B23E-7536E8DC9F2D}" sibTransId="{3FD05140-CFF6-454B-88A4-C5A8BED54C25}"/>
    <dgm:cxn modelId="{B82D112B-79BE-44A6-9A29-1A52A84A80AE}" type="presOf" srcId="{A5F68803-8FE6-4488-ACED-51052457F5AE}" destId="{F54C4751-7F11-46CF-A08A-467348DE8DE2}" srcOrd="0" destOrd="1" presId="urn:microsoft.com/office/officeart/2005/8/layout/chevron2"/>
    <dgm:cxn modelId="{35978B6C-E518-4A97-B41F-8C3E6AC285BF}" srcId="{BB5B0730-D119-4D14-B981-10FBE486A4BD}" destId="{3E44DE30-A287-4381-856A-CA4E677AAA6A}" srcOrd="0" destOrd="0" parTransId="{6E65D8FF-8AA7-4B34-8161-19664F759AC2}" sibTransId="{63B5D04F-FD93-44AD-AFF1-C2699CFC336A}"/>
    <dgm:cxn modelId="{8FCB616B-4D9B-49AF-BCC3-6834F1FB335B}" type="presOf" srcId="{BB5B0730-D119-4D14-B981-10FBE486A4BD}" destId="{89164F93-C454-41BB-9656-71D82BB2B6B1}" srcOrd="0" destOrd="0" presId="urn:microsoft.com/office/officeart/2005/8/layout/chevron2"/>
    <dgm:cxn modelId="{13EE971E-485C-430C-A3E2-9B07C76FEB19}" type="presOf" srcId="{B397EF61-17DA-43E7-999D-0994FB0F1241}" destId="{2327A3BF-A4E5-47EE-9229-25A99E738523}" srcOrd="0" destOrd="0" presId="urn:microsoft.com/office/officeart/2005/8/layout/chevron2"/>
    <dgm:cxn modelId="{32FCDA8F-4DF7-48FC-AD5F-66920A3B21BE}" srcId="{17A5A406-7911-44E0-B5FD-390147305772}" destId="{8EDB2822-236E-47C1-95C1-CF8C49D6D1E6}" srcOrd="0" destOrd="0" parTransId="{5A2A3217-C386-45C6-8100-A7DBB2B9219F}" sibTransId="{B77EB01F-612F-463F-9566-E82813C1FA85}"/>
    <dgm:cxn modelId="{13818457-A0CB-4F5F-8EB9-7CB54D305BF5}" type="presOf" srcId="{3E44DE30-A287-4381-856A-CA4E677AAA6A}" destId="{A152332A-267F-43F5-AB61-837E3117C159}" srcOrd="0" destOrd="0" presId="urn:microsoft.com/office/officeart/2005/8/layout/chevron2"/>
    <dgm:cxn modelId="{84535A12-C0D6-405B-B85A-01883E82F13B}" type="presOf" srcId="{10BA987C-E8C5-4950-9DF8-505F88644893}" destId="{03F9DC54-CD41-4CC9-B39E-F2F9A59C416A}" srcOrd="0" destOrd="1" presId="urn:microsoft.com/office/officeart/2005/8/layout/chevron2"/>
    <dgm:cxn modelId="{470BC57A-CF91-43AC-B021-BCA15C35AECB}" srcId="{38C783FA-2CDC-439D-A2F4-7773080504C3}" destId="{53A0D08C-B081-48A3-8450-A8ED2C3BE292}" srcOrd="2" destOrd="0" parTransId="{783AD42A-6967-43DD-95FE-BA9A1EB01640}" sibTransId="{A9FBCB29-6782-46F2-82DB-4C52B190EEE9}"/>
    <dgm:cxn modelId="{3B56C84D-25D1-414F-952F-B615F64F4906}" srcId="{38C783FA-2CDC-439D-A2F4-7773080504C3}" destId="{BB5B0730-D119-4D14-B981-10FBE486A4BD}" srcOrd="3" destOrd="0" parTransId="{AF9DE96A-A448-4985-A085-EB0D220BF906}" sibTransId="{83DCF076-E125-440A-8B3B-D2D84B9D6BBB}"/>
    <dgm:cxn modelId="{231AD99F-6E8F-4F39-BE48-8E28E827CDD4}" srcId="{B397EF61-17DA-43E7-999D-0994FB0F1241}" destId="{10BA987C-E8C5-4950-9DF8-505F88644893}" srcOrd="1" destOrd="0" parTransId="{B90D74C8-1E9A-4358-859F-9C5D48E71FBD}" sibTransId="{478BC9BE-2069-4099-A40F-FAA9BB068D84}"/>
    <dgm:cxn modelId="{43652E4B-AE9B-4344-B196-520389F3BF47}" srcId="{B397EF61-17DA-43E7-999D-0994FB0F1241}" destId="{FDB15F0D-E090-47D8-ABC5-A0003BFFA9E6}" srcOrd="0" destOrd="0" parTransId="{0327ECA0-464D-40D1-8FDA-2E8AC183D4B1}" sibTransId="{533C3E5A-75A9-4EAF-9F82-8258133FA336}"/>
    <dgm:cxn modelId="{7D89EE5D-C034-402B-B34C-2B2270430CEA}" srcId="{17A5A406-7911-44E0-B5FD-390147305772}" destId="{6712F89C-1585-49E3-BB50-612D93A4D5C1}" srcOrd="1" destOrd="0" parTransId="{6E4CAD52-3FE9-49C7-84BF-00C500F77617}" sibTransId="{9F3CB0B5-7E2D-4281-9049-9688A7803A07}"/>
    <dgm:cxn modelId="{E37BB478-F16C-42E9-A2FF-1D527D91AEE4}" srcId="{53A0D08C-B081-48A3-8450-A8ED2C3BE292}" destId="{A5F68803-8FE6-4488-ACED-51052457F5AE}" srcOrd="1" destOrd="0" parTransId="{1B13D773-D361-43CB-82CD-182BC38CDDA4}" sibTransId="{90E025BF-221C-4BC4-BA18-77887D7AA32D}"/>
    <dgm:cxn modelId="{3D3A0273-16A2-4A93-8C6C-ECEDE10FAD1F}" type="presOf" srcId="{F85F5E50-3ABE-4EC0-9BCE-396A6881F20A}" destId="{A152332A-267F-43F5-AB61-837E3117C159}" srcOrd="0" destOrd="1" presId="urn:microsoft.com/office/officeart/2005/8/layout/chevron2"/>
    <dgm:cxn modelId="{6738103A-40E5-4F34-B140-58ED54943823}" type="presOf" srcId="{6712F89C-1585-49E3-BB50-612D93A4D5C1}" destId="{FD48FEAB-DA71-403F-924E-DDF9C7ADD3FE}" srcOrd="0" destOrd="1" presId="urn:microsoft.com/office/officeart/2005/8/layout/chevron2"/>
    <dgm:cxn modelId="{758B3E92-1838-4F6D-9C12-ECC349F27E8D}" srcId="{BB5B0730-D119-4D14-B981-10FBE486A4BD}" destId="{F85F5E50-3ABE-4EC0-9BCE-396A6881F20A}" srcOrd="1" destOrd="0" parTransId="{48221971-B03E-4150-85DF-18DA0F3C9776}" sibTransId="{BA8905F8-9484-4E89-A1AD-34375D3A5458}"/>
    <dgm:cxn modelId="{C3BE347A-C28F-4B22-AAC7-6B4810BCD517}" srcId="{38C783FA-2CDC-439D-A2F4-7773080504C3}" destId="{B397EF61-17DA-43E7-999D-0994FB0F1241}" srcOrd="1" destOrd="0" parTransId="{10CCBF33-8136-4F49-8C50-9E3C3916C6FC}" sibTransId="{FCF6CDC9-20E9-46BA-BA92-9E7AF999FF7A}"/>
    <dgm:cxn modelId="{E3845244-2B2E-427F-BD5B-3DB6B7F26D04}" type="presOf" srcId="{D3AC5281-6356-4BFA-84F6-F4DA48CE2811}" destId="{F54C4751-7F11-46CF-A08A-467348DE8DE2}" srcOrd="0" destOrd="0" presId="urn:microsoft.com/office/officeart/2005/8/layout/chevron2"/>
    <dgm:cxn modelId="{3051DD41-DE1F-4D8B-B80D-784DE0397F27}" type="presOf" srcId="{FDB15F0D-E090-47D8-ABC5-A0003BFFA9E6}" destId="{03F9DC54-CD41-4CC9-B39E-F2F9A59C416A}" srcOrd="0" destOrd="0" presId="urn:microsoft.com/office/officeart/2005/8/layout/chevron2"/>
    <dgm:cxn modelId="{A2FA628E-27B2-427F-96C3-AEB40284A627}" type="presOf" srcId="{53A0D08C-B081-48A3-8450-A8ED2C3BE292}" destId="{AF77F15C-2B13-456D-9F10-08393C684781}" srcOrd="0" destOrd="0" presId="urn:microsoft.com/office/officeart/2005/8/layout/chevron2"/>
    <dgm:cxn modelId="{FF11EE25-3161-4DED-A532-F1649CDCC225}" type="presOf" srcId="{17A5A406-7911-44E0-B5FD-390147305772}" destId="{409B4A80-749E-45B1-8381-D19DE3166DD7}" srcOrd="0" destOrd="0" presId="urn:microsoft.com/office/officeart/2005/8/layout/chevron2"/>
    <dgm:cxn modelId="{7B8CB305-4C36-4F05-802F-2CD44566F6D4}" type="presOf" srcId="{8EDB2822-236E-47C1-95C1-CF8C49D6D1E6}" destId="{FD48FEAB-DA71-403F-924E-DDF9C7ADD3FE}" srcOrd="0" destOrd="0" presId="urn:microsoft.com/office/officeart/2005/8/layout/chevron2"/>
    <dgm:cxn modelId="{175DEB42-1225-4C68-9497-922DF3A44111}" srcId="{53A0D08C-B081-48A3-8450-A8ED2C3BE292}" destId="{D3AC5281-6356-4BFA-84F6-F4DA48CE2811}" srcOrd="0" destOrd="0" parTransId="{E2BB2511-C141-4DF1-BB68-F5B6FD234EE1}" sibTransId="{F3D3A236-65E9-49AB-82AD-F487B50C25B3}"/>
    <dgm:cxn modelId="{A7ECC070-8791-4777-8793-7403EBA20BB1}" type="presParOf" srcId="{924DFD98-BA52-497A-9E3B-638EAC68819C}" destId="{B16D52DC-D02D-4386-93F0-A7356C7F2A9D}" srcOrd="0" destOrd="0" presId="urn:microsoft.com/office/officeart/2005/8/layout/chevron2"/>
    <dgm:cxn modelId="{9CB6B799-8F76-4F65-BB20-BECD5A9E79B2}" type="presParOf" srcId="{B16D52DC-D02D-4386-93F0-A7356C7F2A9D}" destId="{409B4A80-749E-45B1-8381-D19DE3166DD7}" srcOrd="0" destOrd="0" presId="urn:microsoft.com/office/officeart/2005/8/layout/chevron2"/>
    <dgm:cxn modelId="{42747C8A-0783-4003-84CA-4FF67EA4F8C5}" type="presParOf" srcId="{B16D52DC-D02D-4386-93F0-A7356C7F2A9D}" destId="{FD48FEAB-DA71-403F-924E-DDF9C7ADD3FE}" srcOrd="1" destOrd="0" presId="urn:microsoft.com/office/officeart/2005/8/layout/chevron2"/>
    <dgm:cxn modelId="{ACCADF30-E393-4477-8609-6EDBF0D93C39}" type="presParOf" srcId="{924DFD98-BA52-497A-9E3B-638EAC68819C}" destId="{B61E98B0-F141-4FF9-8889-988896075D93}" srcOrd="1" destOrd="0" presId="urn:microsoft.com/office/officeart/2005/8/layout/chevron2"/>
    <dgm:cxn modelId="{4A5D9F1B-1A46-47B8-A4CD-8DD02C940DBA}" type="presParOf" srcId="{924DFD98-BA52-497A-9E3B-638EAC68819C}" destId="{4DC6EC47-557B-4EAE-958B-8D37C3F81115}" srcOrd="2" destOrd="0" presId="urn:microsoft.com/office/officeart/2005/8/layout/chevron2"/>
    <dgm:cxn modelId="{36488077-C708-4A38-A7D4-BC66370CAC6F}" type="presParOf" srcId="{4DC6EC47-557B-4EAE-958B-8D37C3F81115}" destId="{2327A3BF-A4E5-47EE-9229-25A99E738523}" srcOrd="0" destOrd="0" presId="urn:microsoft.com/office/officeart/2005/8/layout/chevron2"/>
    <dgm:cxn modelId="{A6515342-0146-4199-97CF-1F64B2945BAA}" type="presParOf" srcId="{4DC6EC47-557B-4EAE-958B-8D37C3F81115}" destId="{03F9DC54-CD41-4CC9-B39E-F2F9A59C416A}" srcOrd="1" destOrd="0" presId="urn:microsoft.com/office/officeart/2005/8/layout/chevron2"/>
    <dgm:cxn modelId="{50F63233-40B3-47F6-A6FE-AD80C00721B2}" type="presParOf" srcId="{924DFD98-BA52-497A-9E3B-638EAC68819C}" destId="{F9719AA9-49C5-43DC-8FD3-F1E836E66DBC}" srcOrd="3" destOrd="0" presId="urn:microsoft.com/office/officeart/2005/8/layout/chevron2"/>
    <dgm:cxn modelId="{EB16DCC1-8937-49FC-A251-70095019521C}" type="presParOf" srcId="{924DFD98-BA52-497A-9E3B-638EAC68819C}" destId="{910A345D-88C5-4C7A-92ED-0886C3429CC7}" srcOrd="4" destOrd="0" presId="urn:microsoft.com/office/officeart/2005/8/layout/chevron2"/>
    <dgm:cxn modelId="{70D536DC-9158-4CD4-ABD4-AD34201B1B40}" type="presParOf" srcId="{910A345D-88C5-4C7A-92ED-0886C3429CC7}" destId="{AF77F15C-2B13-456D-9F10-08393C684781}" srcOrd="0" destOrd="0" presId="urn:microsoft.com/office/officeart/2005/8/layout/chevron2"/>
    <dgm:cxn modelId="{68103211-E6E2-48EC-A28F-19F1D2382DED}" type="presParOf" srcId="{910A345D-88C5-4C7A-92ED-0886C3429CC7}" destId="{F54C4751-7F11-46CF-A08A-467348DE8DE2}" srcOrd="1" destOrd="0" presId="urn:microsoft.com/office/officeart/2005/8/layout/chevron2"/>
    <dgm:cxn modelId="{E9C90EBB-7B94-4D4C-A48A-C024A4C1802B}" type="presParOf" srcId="{924DFD98-BA52-497A-9E3B-638EAC68819C}" destId="{18856353-FB05-4CAA-8E3D-8182463DF798}" srcOrd="5" destOrd="0" presId="urn:microsoft.com/office/officeart/2005/8/layout/chevron2"/>
    <dgm:cxn modelId="{A0120C83-0B5F-480A-A904-6ACB50B1FED4}" type="presParOf" srcId="{924DFD98-BA52-497A-9E3B-638EAC68819C}" destId="{38265AFE-A570-4138-A0E5-B1B120F3867B}" srcOrd="6" destOrd="0" presId="urn:microsoft.com/office/officeart/2005/8/layout/chevron2"/>
    <dgm:cxn modelId="{FF18537B-C446-43E3-80D4-75A4FF7D3C31}" type="presParOf" srcId="{38265AFE-A570-4138-A0E5-B1B120F3867B}" destId="{89164F93-C454-41BB-9656-71D82BB2B6B1}" srcOrd="0" destOrd="0" presId="urn:microsoft.com/office/officeart/2005/8/layout/chevron2"/>
    <dgm:cxn modelId="{721AE387-9ED9-45C6-908A-716F4FB9C235}" type="presParOf" srcId="{38265AFE-A570-4138-A0E5-B1B120F3867B}" destId="{A152332A-267F-43F5-AB61-837E3117C1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322C2-050C-4195-81AF-5038E444D835}">
      <dsp:nvSpPr>
        <dsp:cNvPr id="0" name=""/>
        <dsp:cNvSpPr/>
      </dsp:nvSpPr>
      <dsp:spPr>
        <a:xfrm>
          <a:off x="4566526" y="1093693"/>
          <a:ext cx="2072431" cy="207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rgbClr val="800000"/>
              </a:solidFill>
              <a:effectLst/>
              <a:latin typeface="Arial" charset="0"/>
              <a:cs typeface="Arial" charset="0"/>
            </a:rPr>
            <a:t>IRP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rgbClr val="800000"/>
              </a:solidFill>
              <a:effectLst/>
              <a:latin typeface="Arial" charset="0"/>
              <a:cs typeface="Arial" charset="0"/>
            </a:rPr>
            <a:t>University of Wisconsin-Madison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chemeClr val="tx1"/>
              </a:solidFill>
              <a:effectLst/>
              <a:latin typeface="Arial" charset="0"/>
              <a:cs typeface="Arial" charset="0"/>
            </a:rPr>
            <a:t>University resources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chemeClr val="tx1"/>
              </a:solidFill>
              <a:effectLst/>
              <a:latin typeface="Arial" charset="0"/>
              <a:cs typeface="Arial" charset="0"/>
            </a:rPr>
            <a:t>Technical expertise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chemeClr val="tx1"/>
              </a:solidFill>
              <a:effectLst/>
              <a:latin typeface="Arial" charset="0"/>
              <a:cs typeface="Arial" charset="0"/>
            </a:rPr>
            <a:t>Long time horizon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chemeClr val="tx1"/>
              </a:solidFill>
              <a:effectLst/>
              <a:latin typeface="Arial" charset="0"/>
              <a:cs typeface="Arial" charset="0"/>
            </a:rPr>
            <a:t>Funding</a:t>
          </a:r>
        </a:p>
      </dsp:txBody>
      <dsp:txXfrm>
        <a:off x="4566526" y="1093693"/>
        <a:ext cx="2072431" cy="2072431"/>
      </dsp:txXfrm>
    </dsp:sp>
    <dsp:sp modelId="{9FB43E05-8A55-4A73-9CC4-FADE60D52E43}">
      <dsp:nvSpPr>
        <dsp:cNvPr id="0" name=""/>
        <dsp:cNvSpPr/>
      </dsp:nvSpPr>
      <dsp:spPr>
        <a:xfrm>
          <a:off x="1752611" y="170403"/>
          <a:ext cx="4262018" cy="4262018"/>
        </a:xfrm>
        <a:prstGeom prst="circularArrow">
          <a:avLst>
            <a:gd name="adj1" fmla="val 9482"/>
            <a:gd name="adj2" fmla="val 684882"/>
            <a:gd name="adj3" fmla="val 7851134"/>
            <a:gd name="adj4" fmla="val 2263985"/>
            <a:gd name="adj5" fmla="val 11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396ED9-294B-4483-8C65-30194C247BDD}">
      <dsp:nvSpPr>
        <dsp:cNvPr id="0" name=""/>
        <dsp:cNvSpPr/>
      </dsp:nvSpPr>
      <dsp:spPr>
        <a:xfrm>
          <a:off x="981042" y="1093693"/>
          <a:ext cx="2470566" cy="207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rgbClr val="800000"/>
              </a:solidFill>
              <a:effectLst/>
              <a:latin typeface="Arial" charset="0"/>
              <a:cs typeface="Arial" charset="0"/>
            </a:rPr>
            <a:t>Local, State, Federal  Agencies &amp; Other Partners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chemeClr val="tx1"/>
              </a:solidFill>
              <a:effectLst/>
              <a:latin typeface="Arial" charset="0"/>
              <a:cs typeface="Arial" charset="0"/>
            </a:rPr>
            <a:t>Policy issues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chemeClr val="tx1"/>
              </a:solidFill>
              <a:effectLst/>
              <a:latin typeface="Arial" charset="0"/>
              <a:cs typeface="Arial" charset="0"/>
            </a:rPr>
            <a:t>Innovative programs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chemeClr val="tx1"/>
              </a:solidFill>
              <a:effectLst/>
              <a:latin typeface="Arial" charset="0"/>
              <a:cs typeface="Arial" charset="0"/>
            </a:rPr>
            <a:t>Real-world experience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chemeClr val="tx1"/>
              </a:solidFill>
              <a:effectLst/>
              <a:latin typeface="Arial" charset="0"/>
              <a:cs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smtClean="0">
              <a:ln>
                <a:noFill/>
              </a:ln>
              <a:solidFill>
                <a:schemeClr val="tx1"/>
              </a:solidFill>
              <a:effectLst/>
              <a:latin typeface="Arial" charset="0"/>
              <a:cs typeface="Arial" charset="0"/>
            </a:rPr>
            <a:t>Funding </a:t>
          </a:r>
        </a:p>
      </dsp:txBody>
      <dsp:txXfrm>
        <a:off x="981042" y="1093693"/>
        <a:ext cx="2470566" cy="2072431"/>
      </dsp:txXfrm>
    </dsp:sp>
    <dsp:sp modelId="{BD45C6A0-6EF6-4E93-89BB-F180FFFBCFCB}">
      <dsp:nvSpPr>
        <dsp:cNvPr id="0" name=""/>
        <dsp:cNvSpPr/>
      </dsp:nvSpPr>
      <dsp:spPr>
        <a:xfrm>
          <a:off x="1828816" y="-270374"/>
          <a:ext cx="4262018" cy="4262018"/>
        </a:xfrm>
        <a:prstGeom prst="circularArrow">
          <a:avLst>
            <a:gd name="adj1" fmla="val 9482"/>
            <a:gd name="adj2" fmla="val 684882"/>
            <a:gd name="adj3" fmla="val 18651134"/>
            <a:gd name="adj4" fmla="val 13063985"/>
            <a:gd name="adj5" fmla="val 11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4A80-749E-45B1-8381-D19DE3166DD7}">
      <dsp:nvSpPr>
        <dsp:cNvPr id="0" name=""/>
        <dsp:cNvSpPr/>
      </dsp:nvSpPr>
      <dsp:spPr>
        <a:xfrm rot="5400000">
          <a:off x="-199041" y="205340"/>
          <a:ext cx="1326943" cy="928860"/>
        </a:xfrm>
        <a:prstGeom prst="chevron">
          <a:avLst/>
        </a:prstGeom>
        <a:gradFill rotWithShape="0">
          <a:gsLst>
            <a:gs pos="20000">
              <a:schemeClr val="lt1">
                <a:hueOff val="0"/>
                <a:satOff val="0"/>
                <a:lumOff val="0"/>
                <a:alphaOff val="0"/>
                <a:tint val="9000"/>
              </a:schemeClr>
            </a:gs>
            <a:gs pos="100000">
              <a:schemeClr val="lt1">
                <a:hueOff val="0"/>
                <a:satOff val="0"/>
                <a:lumOff val="0"/>
                <a:alphaOff val="0"/>
                <a:tint val="70000"/>
                <a:satMod val="100000"/>
              </a:schemeClr>
            </a:gs>
          </a:gsLst>
          <a:path path="circle">
            <a:fillToRect l="-15000" t="-15000" r="115000" b="115000"/>
          </a:path>
        </a:gradFill>
        <a:ln w="9525" cap="flat" cmpd="sng" algn="ctr">
          <a:solidFill>
            <a:schemeClr val="accent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t>May-Aug</a:t>
          </a:r>
        </a:p>
        <a:p>
          <a:pPr lvl="0" algn="ctr" defTabSz="622300">
            <a:lnSpc>
              <a:spcPct val="90000"/>
            </a:lnSpc>
            <a:spcBef>
              <a:spcPct val="0"/>
            </a:spcBef>
            <a:spcAft>
              <a:spcPct val="35000"/>
            </a:spcAft>
          </a:pPr>
          <a:r>
            <a:rPr lang="en-US" sz="1400" b="1" kern="1200" dirty="0" smtClean="0"/>
            <a:t>2018</a:t>
          </a:r>
          <a:endParaRPr lang="en-US" sz="1400" b="1" kern="1200" dirty="0"/>
        </a:p>
      </dsp:txBody>
      <dsp:txXfrm rot="-5400000">
        <a:off x="1" y="470728"/>
        <a:ext cx="928860" cy="398083"/>
      </dsp:txXfrm>
    </dsp:sp>
    <dsp:sp modelId="{FD48FEAB-DA71-403F-924E-DDF9C7ADD3FE}">
      <dsp:nvSpPr>
        <dsp:cNvPr id="0" name=""/>
        <dsp:cNvSpPr/>
      </dsp:nvSpPr>
      <dsp:spPr>
        <a:xfrm rot="5400000">
          <a:off x="4147746" y="-3212587"/>
          <a:ext cx="862966" cy="730073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Community and UW Outreach</a:t>
          </a:r>
          <a:endParaRPr lang="en-US" sz="2400" kern="1200" dirty="0"/>
        </a:p>
        <a:p>
          <a:pPr marL="228600" lvl="1" indent="-228600" algn="l" defTabSz="1066800">
            <a:lnSpc>
              <a:spcPct val="90000"/>
            </a:lnSpc>
            <a:spcBef>
              <a:spcPct val="0"/>
            </a:spcBef>
            <a:spcAft>
              <a:spcPct val="15000"/>
            </a:spcAft>
            <a:buChar char="••"/>
          </a:pPr>
          <a:r>
            <a:rPr lang="en-US" sz="2400" kern="1200" dirty="0" smtClean="0"/>
            <a:t>Initial proposal development</a:t>
          </a:r>
          <a:endParaRPr lang="en-US" sz="2400" kern="1200" dirty="0"/>
        </a:p>
      </dsp:txBody>
      <dsp:txXfrm rot="-5400000">
        <a:off x="928860" y="48426"/>
        <a:ext cx="7258612" cy="778712"/>
      </dsp:txXfrm>
    </dsp:sp>
    <dsp:sp modelId="{2327A3BF-A4E5-47EE-9229-25A99E738523}">
      <dsp:nvSpPr>
        <dsp:cNvPr id="0" name=""/>
        <dsp:cNvSpPr/>
      </dsp:nvSpPr>
      <dsp:spPr>
        <a:xfrm rot="5400000">
          <a:off x="-199041" y="1386735"/>
          <a:ext cx="1326943" cy="928860"/>
        </a:xfrm>
        <a:prstGeom prst="chevron">
          <a:avLst/>
        </a:prstGeom>
        <a:gradFill rotWithShape="0">
          <a:gsLst>
            <a:gs pos="20000">
              <a:schemeClr val="lt1">
                <a:hueOff val="0"/>
                <a:satOff val="0"/>
                <a:lumOff val="0"/>
                <a:alphaOff val="0"/>
                <a:tint val="9000"/>
              </a:schemeClr>
            </a:gs>
            <a:gs pos="100000">
              <a:schemeClr val="lt1">
                <a:hueOff val="0"/>
                <a:satOff val="0"/>
                <a:lumOff val="0"/>
                <a:alphaOff val="0"/>
                <a:tint val="70000"/>
                <a:satMod val="100000"/>
              </a:schemeClr>
            </a:gs>
          </a:gsLst>
          <a:path path="circle">
            <a:fillToRect l="-15000" t="-15000" r="115000" b="115000"/>
          </a:path>
        </a:gradFill>
        <a:ln w="9525" cap="flat" cmpd="sng" algn="ctr">
          <a:solidFill>
            <a:schemeClr val="accent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1400" b="1" kern="1200" dirty="0" smtClean="0"/>
            <a:t>Sep-Nov</a:t>
          </a:r>
        </a:p>
        <a:p>
          <a:pPr lvl="0" algn="ctr" defTabSz="889000">
            <a:lnSpc>
              <a:spcPct val="90000"/>
            </a:lnSpc>
            <a:spcBef>
              <a:spcPct val="0"/>
            </a:spcBef>
            <a:spcAft>
              <a:spcPct val="35000"/>
            </a:spcAft>
          </a:pPr>
          <a:r>
            <a:rPr lang="en-US" sz="1400" b="1" kern="1200" dirty="0" smtClean="0"/>
            <a:t>2018</a:t>
          </a:r>
          <a:endParaRPr lang="en-US" sz="1400" b="1" kern="1200" dirty="0"/>
        </a:p>
      </dsp:txBody>
      <dsp:txXfrm rot="-5400000">
        <a:off x="1" y="1652123"/>
        <a:ext cx="928860" cy="398083"/>
      </dsp:txXfrm>
    </dsp:sp>
    <dsp:sp modelId="{03F9DC54-CD41-4CC9-B39E-F2F9A59C416A}">
      <dsp:nvSpPr>
        <dsp:cNvPr id="0" name=""/>
        <dsp:cNvSpPr/>
      </dsp:nvSpPr>
      <dsp:spPr>
        <a:xfrm rot="5400000">
          <a:off x="4147973" y="-2031418"/>
          <a:ext cx="862513" cy="730073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Narrow to 10+ viable proposals</a:t>
          </a:r>
          <a:endParaRPr lang="en-US" sz="2400" kern="1200" dirty="0"/>
        </a:p>
        <a:p>
          <a:pPr marL="228600" lvl="1" indent="-228600" algn="l" defTabSz="1066800">
            <a:lnSpc>
              <a:spcPct val="90000"/>
            </a:lnSpc>
            <a:spcBef>
              <a:spcPct val="0"/>
            </a:spcBef>
            <a:spcAft>
              <a:spcPct val="15000"/>
            </a:spcAft>
            <a:buChar char="••"/>
          </a:pPr>
          <a:r>
            <a:rPr lang="en-US" sz="2400" kern="1200" dirty="0" smtClean="0"/>
            <a:t>Develop to full proposals ($10K)</a:t>
          </a:r>
          <a:endParaRPr lang="en-US" sz="2400" kern="1200" dirty="0"/>
        </a:p>
      </dsp:txBody>
      <dsp:txXfrm rot="-5400000">
        <a:off x="928860" y="1229799"/>
        <a:ext cx="7258635" cy="778305"/>
      </dsp:txXfrm>
    </dsp:sp>
    <dsp:sp modelId="{AF77F15C-2B13-456D-9F10-08393C684781}">
      <dsp:nvSpPr>
        <dsp:cNvPr id="0" name=""/>
        <dsp:cNvSpPr/>
      </dsp:nvSpPr>
      <dsp:spPr>
        <a:xfrm rot="5400000">
          <a:off x="-199041" y="2568130"/>
          <a:ext cx="1326943" cy="928860"/>
        </a:xfrm>
        <a:prstGeom prst="chevron">
          <a:avLst/>
        </a:prstGeom>
        <a:gradFill rotWithShape="0">
          <a:gsLst>
            <a:gs pos="20000">
              <a:schemeClr val="lt1">
                <a:hueOff val="0"/>
                <a:satOff val="0"/>
                <a:lumOff val="0"/>
                <a:alphaOff val="0"/>
                <a:tint val="9000"/>
              </a:schemeClr>
            </a:gs>
            <a:gs pos="100000">
              <a:schemeClr val="lt1">
                <a:hueOff val="0"/>
                <a:satOff val="0"/>
                <a:lumOff val="0"/>
                <a:alphaOff val="0"/>
                <a:tint val="70000"/>
                <a:satMod val="100000"/>
              </a:schemeClr>
            </a:gs>
          </a:gsLst>
          <a:path path="circle">
            <a:fillToRect l="-15000" t="-15000" r="115000" b="115000"/>
          </a:path>
        </a:gradFill>
        <a:ln w="9525" cap="flat" cmpd="sng" algn="ctr">
          <a:solidFill>
            <a:schemeClr val="accent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t>Dec-Jan</a:t>
          </a:r>
        </a:p>
        <a:p>
          <a:pPr lvl="0" algn="ctr" defTabSz="622300">
            <a:lnSpc>
              <a:spcPct val="90000"/>
            </a:lnSpc>
            <a:spcBef>
              <a:spcPct val="0"/>
            </a:spcBef>
            <a:spcAft>
              <a:spcPct val="35000"/>
            </a:spcAft>
          </a:pPr>
          <a:r>
            <a:rPr lang="en-US" sz="1400" b="1" kern="1200" dirty="0" smtClean="0"/>
            <a:t>2018-19</a:t>
          </a:r>
          <a:endParaRPr lang="en-US" sz="1400" b="1" kern="1200" dirty="0"/>
        </a:p>
      </dsp:txBody>
      <dsp:txXfrm rot="-5400000">
        <a:off x="1" y="2833518"/>
        <a:ext cx="928860" cy="398083"/>
      </dsp:txXfrm>
    </dsp:sp>
    <dsp:sp modelId="{F54C4751-7F11-46CF-A08A-467348DE8DE2}">
      <dsp:nvSpPr>
        <dsp:cNvPr id="0" name=""/>
        <dsp:cNvSpPr/>
      </dsp:nvSpPr>
      <dsp:spPr>
        <a:xfrm rot="5400000">
          <a:off x="4147973" y="-850023"/>
          <a:ext cx="862513" cy="730073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Narrow to top 3 proposals</a:t>
          </a:r>
          <a:endParaRPr lang="en-US" sz="2400" kern="1200" dirty="0"/>
        </a:p>
        <a:p>
          <a:pPr marL="228600" lvl="1" indent="-228600" algn="l" defTabSz="1066800">
            <a:lnSpc>
              <a:spcPct val="90000"/>
            </a:lnSpc>
            <a:spcBef>
              <a:spcPct val="0"/>
            </a:spcBef>
            <a:spcAft>
              <a:spcPct val="15000"/>
            </a:spcAft>
            <a:buChar char="••"/>
          </a:pPr>
          <a:r>
            <a:rPr lang="en-US" sz="2400" kern="1200" dirty="0" smtClean="0"/>
            <a:t>Compete for further support from Schmidt (1-2 teams)</a:t>
          </a:r>
          <a:endParaRPr lang="en-US" sz="2400" kern="1200" dirty="0"/>
        </a:p>
      </dsp:txBody>
      <dsp:txXfrm rot="-5400000">
        <a:off x="928860" y="2411194"/>
        <a:ext cx="7258635" cy="778305"/>
      </dsp:txXfrm>
    </dsp:sp>
    <dsp:sp modelId="{89164F93-C454-41BB-9656-71D82BB2B6B1}">
      <dsp:nvSpPr>
        <dsp:cNvPr id="0" name=""/>
        <dsp:cNvSpPr/>
      </dsp:nvSpPr>
      <dsp:spPr>
        <a:xfrm rot="5400000">
          <a:off x="-199041" y="3749526"/>
          <a:ext cx="1326943" cy="928860"/>
        </a:xfrm>
        <a:prstGeom prst="chevron">
          <a:avLst/>
        </a:prstGeom>
        <a:gradFill rotWithShape="0">
          <a:gsLst>
            <a:gs pos="20000">
              <a:schemeClr val="lt1">
                <a:hueOff val="0"/>
                <a:satOff val="0"/>
                <a:lumOff val="0"/>
                <a:alphaOff val="0"/>
                <a:tint val="9000"/>
              </a:schemeClr>
            </a:gs>
            <a:gs pos="100000">
              <a:schemeClr val="lt1">
                <a:hueOff val="0"/>
                <a:satOff val="0"/>
                <a:lumOff val="0"/>
                <a:alphaOff val="0"/>
                <a:tint val="70000"/>
                <a:satMod val="100000"/>
              </a:schemeClr>
            </a:gs>
          </a:gsLst>
          <a:path path="circle">
            <a:fillToRect l="-15000" t="-15000" r="115000" b="115000"/>
          </a:path>
        </a:gradFill>
        <a:ln w="9525" cap="flat" cmpd="sng" algn="ctr">
          <a:solidFill>
            <a:schemeClr val="accent1">
              <a:shade val="80000"/>
              <a:hueOff val="0"/>
              <a:satOff val="0"/>
              <a:lumOff val="0"/>
              <a:alphaOff val="0"/>
            </a:schemeClr>
          </a:solidFill>
          <a:prstDash val="solid"/>
        </a:ln>
        <a:effectLst>
          <a:outerShdw blurRad="130000" dist="101600" dir="2700000" algn="tl"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t>Feb-June</a:t>
          </a:r>
        </a:p>
        <a:p>
          <a:pPr lvl="0" algn="ctr" defTabSz="622300">
            <a:lnSpc>
              <a:spcPct val="90000"/>
            </a:lnSpc>
            <a:spcBef>
              <a:spcPct val="0"/>
            </a:spcBef>
            <a:spcAft>
              <a:spcPct val="35000"/>
            </a:spcAft>
          </a:pPr>
          <a:r>
            <a:rPr lang="en-US" sz="1400" b="1" kern="1200" dirty="0" smtClean="0"/>
            <a:t>2019</a:t>
          </a:r>
          <a:endParaRPr lang="en-US" sz="1400" b="1" kern="1200" dirty="0"/>
        </a:p>
      </dsp:txBody>
      <dsp:txXfrm rot="-5400000">
        <a:off x="1" y="4014914"/>
        <a:ext cx="928860" cy="398083"/>
      </dsp:txXfrm>
    </dsp:sp>
    <dsp:sp modelId="{A152332A-267F-43F5-AB61-837E3117C159}">
      <dsp:nvSpPr>
        <dsp:cNvPr id="0" name=""/>
        <dsp:cNvSpPr/>
      </dsp:nvSpPr>
      <dsp:spPr>
        <a:xfrm rot="5400000">
          <a:off x="4147973" y="331371"/>
          <a:ext cx="862513" cy="730073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Continue to develop 1 (or 2) ideas chosen by Schmidt</a:t>
          </a:r>
          <a:endParaRPr lang="en-US" sz="2400" kern="1200" dirty="0"/>
        </a:p>
        <a:p>
          <a:pPr marL="228600" lvl="1" indent="-228600" algn="l" defTabSz="1066800">
            <a:lnSpc>
              <a:spcPct val="90000"/>
            </a:lnSpc>
            <a:spcBef>
              <a:spcPct val="0"/>
            </a:spcBef>
            <a:spcAft>
              <a:spcPct val="15000"/>
            </a:spcAft>
            <a:buChar char="••"/>
          </a:pPr>
          <a:r>
            <a:rPr lang="en-US" sz="2400" kern="1200" dirty="0" smtClean="0"/>
            <a:t>Compete for capital funding from Schmidt</a:t>
          </a:r>
          <a:endParaRPr lang="en-US" sz="2400" kern="1200" dirty="0"/>
        </a:p>
      </dsp:txBody>
      <dsp:txXfrm rot="-5400000">
        <a:off x="928860" y="3592588"/>
        <a:ext cx="7258635" cy="77830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B5488616-F6CE-4E0A-BD41-3E3C7EF23CC0}" type="datetimeFigureOut">
              <a:rPr lang="en-US"/>
              <a:pPr>
                <a:defRPr/>
              </a:pPr>
              <a:t>10/16/2018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B2804227-5D19-4292-A2FE-B4F846B727B4}" type="slidenum">
              <a:rPr lang="en-US"/>
              <a:pPr>
                <a:defRPr/>
              </a:pPr>
              <a:t>‹#›</a:t>
            </a:fld>
            <a:endParaRPr lang="en-US" dirty="0"/>
          </a:p>
        </p:txBody>
      </p:sp>
    </p:spTree>
    <p:extLst>
      <p:ext uri="{BB962C8B-B14F-4D97-AF65-F5344CB8AC3E}">
        <p14:creationId xmlns:p14="http://schemas.microsoft.com/office/powerpoint/2010/main" val="215417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5F7D1CA0-FDA6-4EC7-9303-448CB06024FB}" type="datetimeFigureOut">
              <a:rPr lang="en-US"/>
              <a:pPr>
                <a:defRPr/>
              </a:pPr>
              <a:t>10/16/2018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210AE452-236B-4618-B09B-4600166F96BC}" type="slidenum">
              <a:rPr lang="en-US"/>
              <a:pPr>
                <a:defRPr/>
              </a:pPr>
              <a:t>‹#›</a:t>
            </a:fld>
            <a:endParaRPr lang="en-US" dirty="0"/>
          </a:p>
        </p:txBody>
      </p:sp>
    </p:spTree>
    <p:extLst>
      <p:ext uri="{BB962C8B-B14F-4D97-AF65-F5344CB8AC3E}">
        <p14:creationId xmlns:p14="http://schemas.microsoft.com/office/powerpoint/2010/main" val="3692777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CB5FB4-ABE1-47D7-A090-1194652FDB78}" type="slidenum">
              <a:rPr lang="en-US" smtClean="0"/>
              <a:pPr/>
              <a:t>1</a:t>
            </a:fld>
            <a:endParaRPr lang="en-US" dirty="0" smtClean="0"/>
          </a:p>
        </p:txBody>
      </p:sp>
    </p:spTree>
    <p:extLst>
      <p:ext uri="{BB962C8B-B14F-4D97-AF65-F5344CB8AC3E}">
        <p14:creationId xmlns:p14="http://schemas.microsoft.com/office/powerpoint/2010/main" val="217730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23</a:t>
            </a:fld>
            <a:endParaRPr lang="en-US" dirty="0"/>
          </a:p>
        </p:txBody>
      </p:sp>
    </p:spTree>
    <p:extLst>
      <p:ext uri="{BB962C8B-B14F-4D97-AF65-F5344CB8AC3E}">
        <p14:creationId xmlns:p14="http://schemas.microsoft.com/office/powerpoint/2010/main" val="4187965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25</a:t>
            </a:fld>
            <a:endParaRPr lang="en-US" dirty="0"/>
          </a:p>
        </p:txBody>
      </p:sp>
    </p:spTree>
    <p:extLst>
      <p:ext uri="{BB962C8B-B14F-4D97-AF65-F5344CB8AC3E}">
        <p14:creationId xmlns:p14="http://schemas.microsoft.com/office/powerpoint/2010/main" val="3050986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 </a:t>
            </a:r>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26</a:t>
            </a:fld>
            <a:endParaRPr lang="en-US" dirty="0"/>
          </a:p>
        </p:txBody>
      </p:sp>
    </p:spTree>
    <p:extLst>
      <p:ext uri="{BB962C8B-B14F-4D97-AF65-F5344CB8AC3E}">
        <p14:creationId xmlns:p14="http://schemas.microsoft.com/office/powerpoint/2010/main" val="459970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0D5D5-DE81-4796-A6AF-931F64500387}" type="slidenum">
              <a:rPr lang="en-US" smtClean="0"/>
              <a:pPr>
                <a:defRPr/>
              </a:pPr>
              <a:t>29</a:t>
            </a:fld>
            <a:endParaRPr lang="en-US" dirty="0"/>
          </a:p>
        </p:txBody>
      </p:sp>
    </p:spTree>
    <p:extLst>
      <p:ext uri="{BB962C8B-B14F-4D97-AF65-F5344CB8AC3E}">
        <p14:creationId xmlns:p14="http://schemas.microsoft.com/office/powerpoint/2010/main" val="207877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0D5D5-DE81-4796-A6AF-931F64500387}" type="slidenum">
              <a:rPr lang="en-US" smtClean="0"/>
              <a:pPr>
                <a:defRPr/>
              </a:pPr>
              <a:t>30</a:t>
            </a:fld>
            <a:endParaRPr lang="en-US" dirty="0"/>
          </a:p>
        </p:txBody>
      </p:sp>
    </p:spTree>
    <p:extLst>
      <p:ext uri="{BB962C8B-B14F-4D97-AF65-F5344CB8AC3E}">
        <p14:creationId xmlns:p14="http://schemas.microsoft.com/office/powerpoint/2010/main" val="197742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600" dirty="0" smtClean="0"/>
              <a:t> </a:t>
            </a:r>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32</a:t>
            </a:fld>
            <a:endParaRPr lang="en-US" dirty="0"/>
          </a:p>
        </p:txBody>
      </p:sp>
    </p:spTree>
    <p:extLst>
      <p:ext uri="{BB962C8B-B14F-4D97-AF65-F5344CB8AC3E}">
        <p14:creationId xmlns:p14="http://schemas.microsoft.com/office/powerpoint/2010/main" val="1625076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story of how the opportunity came to IRP</a:t>
            </a:r>
          </a:p>
          <a:p>
            <a:r>
              <a:rPr lang="en-US" dirty="0" smtClean="0"/>
              <a:t>Talk about quick timeline </a:t>
            </a:r>
            <a:endParaRPr lang="en-US" dirty="0"/>
          </a:p>
        </p:txBody>
      </p:sp>
      <p:sp>
        <p:nvSpPr>
          <p:cNvPr id="4" name="Slide Number Placeholder 3"/>
          <p:cNvSpPr>
            <a:spLocks noGrp="1"/>
          </p:cNvSpPr>
          <p:nvPr>
            <p:ph type="sldNum" sz="quarter" idx="10"/>
          </p:nvPr>
        </p:nvSpPr>
        <p:spPr/>
        <p:txBody>
          <a:bodyPr/>
          <a:lstStyle/>
          <a:p>
            <a:fld id="{8CA233CF-8506-4C69-8731-E101A65C53D7}" type="slidenum">
              <a:rPr lang="en-US" smtClean="0"/>
              <a:t>34</a:t>
            </a:fld>
            <a:endParaRPr lang="en-US" dirty="0"/>
          </a:p>
        </p:txBody>
      </p:sp>
    </p:spTree>
    <p:extLst>
      <p:ext uri="{BB962C8B-B14F-4D97-AF65-F5344CB8AC3E}">
        <p14:creationId xmlns:p14="http://schemas.microsoft.com/office/powerpoint/2010/main" val="818503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233CF-8506-4C69-8731-E101A65C53D7}" type="slidenum">
              <a:rPr lang="en-US" smtClean="0"/>
              <a:t>35</a:t>
            </a:fld>
            <a:endParaRPr lang="en-US" dirty="0"/>
          </a:p>
        </p:txBody>
      </p:sp>
    </p:spTree>
    <p:extLst>
      <p:ext uri="{BB962C8B-B14F-4D97-AF65-F5344CB8AC3E}">
        <p14:creationId xmlns:p14="http://schemas.microsoft.com/office/powerpoint/2010/main" val="192263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233CF-8506-4C69-8731-E101A65C53D7}" type="slidenum">
              <a:rPr lang="en-US" smtClean="0"/>
              <a:t>38</a:t>
            </a:fld>
            <a:endParaRPr lang="en-US" dirty="0"/>
          </a:p>
        </p:txBody>
      </p:sp>
    </p:spTree>
    <p:extLst>
      <p:ext uri="{BB962C8B-B14F-4D97-AF65-F5344CB8AC3E}">
        <p14:creationId xmlns:p14="http://schemas.microsoft.com/office/powerpoint/2010/main" val="345214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233CF-8506-4C69-8731-E101A65C53D7}" type="slidenum">
              <a:rPr lang="en-US" smtClean="0"/>
              <a:t>40</a:t>
            </a:fld>
            <a:endParaRPr lang="en-US" dirty="0"/>
          </a:p>
        </p:txBody>
      </p:sp>
    </p:spTree>
    <p:extLst>
      <p:ext uri="{BB962C8B-B14F-4D97-AF65-F5344CB8AC3E}">
        <p14:creationId xmlns:p14="http://schemas.microsoft.com/office/powerpoint/2010/main" val="236962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5</a:t>
            </a:fld>
            <a:endParaRPr lang="en-US" dirty="0"/>
          </a:p>
        </p:txBody>
      </p:sp>
    </p:spTree>
    <p:extLst>
      <p:ext uri="{BB962C8B-B14F-4D97-AF65-F5344CB8AC3E}">
        <p14:creationId xmlns:p14="http://schemas.microsoft.com/office/powerpoint/2010/main" val="160166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p:cNvSpPr>
            <a:spLocks noGrp="1" noRot="1" noChangeAspect="1" noTextEdit="1"/>
          </p:cNvSpPr>
          <p:nvPr>
            <p:ph type="sldImg"/>
          </p:nvPr>
        </p:nvSpPr>
        <p:spPr>
          <a:ln/>
        </p:spPr>
      </p:sp>
      <p:sp>
        <p:nvSpPr>
          <p:cNvPr id="314370" name="Notes Placeholder 2"/>
          <p:cNvSpPr>
            <a:spLocks noGrp="1"/>
          </p:cNvSpPr>
          <p:nvPr>
            <p:ph type="body" idx="1"/>
          </p:nvPr>
        </p:nvSpPr>
        <p:spPr>
          <a:noFill/>
          <a:ln/>
        </p:spPr>
        <p:txBody>
          <a:bodyPr/>
          <a:lstStyle/>
          <a:p>
            <a:pPr eaLnBrk="1" hangingPunct="1"/>
            <a:endParaRPr lang="en-US" dirty="0" smtClean="0"/>
          </a:p>
        </p:txBody>
      </p:sp>
      <p:sp>
        <p:nvSpPr>
          <p:cNvPr id="314371" name="Slide Number Placeholder 3"/>
          <p:cNvSpPr txBox="1">
            <a:spLocks noGrp="1"/>
          </p:cNvSpPr>
          <p:nvPr/>
        </p:nvSpPr>
        <p:spPr bwMode="auto">
          <a:xfrm>
            <a:off x="3939467" y="8842030"/>
            <a:ext cx="3013763" cy="465455"/>
          </a:xfrm>
          <a:prstGeom prst="rect">
            <a:avLst/>
          </a:prstGeom>
          <a:noFill/>
          <a:ln w="9525">
            <a:noFill/>
            <a:miter lim="800000"/>
            <a:headEnd/>
            <a:tailEnd/>
          </a:ln>
        </p:spPr>
        <p:txBody>
          <a:bodyPr lIns="92930" tIns="46465" rIns="92930" bIns="46465" anchor="b"/>
          <a:lstStyle/>
          <a:p>
            <a:pPr algn="r"/>
            <a:fld id="{6618D1C3-FBE7-4ACF-9F45-631FF69A03CA}" type="slidenum">
              <a:rPr lang="en-US" sz="1200"/>
              <a:pPr algn="r"/>
              <a:t>6</a:t>
            </a:fld>
            <a:endParaRPr lang="en-US" sz="1200" dirty="0"/>
          </a:p>
        </p:txBody>
      </p:sp>
    </p:spTree>
    <p:extLst>
      <p:ext uri="{BB962C8B-B14F-4D97-AF65-F5344CB8AC3E}">
        <p14:creationId xmlns:p14="http://schemas.microsoft.com/office/powerpoint/2010/main" val="177174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9</a:t>
            </a:fld>
            <a:endParaRPr lang="en-US" dirty="0"/>
          </a:p>
        </p:txBody>
      </p:sp>
    </p:spTree>
    <p:extLst>
      <p:ext uri="{BB962C8B-B14F-4D97-AF65-F5344CB8AC3E}">
        <p14:creationId xmlns:p14="http://schemas.microsoft.com/office/powerpoint/2010/main" val="288345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10</a:t>
            </a:fld>
            <a:endParaRPr lang="en-US" dirty="0"/>
          </a:p>
        </p:txBody>
      </p:sp>
    </p:spTree>
    <p:extLst>
      <p:ext uri="{BB962C8B-B14F-4D97-AF65-F5344CB8AC3E}">
        <p14:creationId xmlns:p14="http://schemas.microsoft.com/office/powerpoint/2010/main" val="31376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sz="1500" dirty="0"/>
          </a:p>
          <a:p>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11</a:t>
            </a:fld>
            <a:endParaRPr lang="en-US" dirty="0"/>
          </a:p>
        </p:txBody>
      </p:sp>
    </p:spTree>
    <p:extLst>
      <p:ext uri="{BB962C8B-B14F-4D97-AF65-F5344CB8AC3E}">
        <p14:creationId xmlns:p14="http://schemas.microsoft.com/office/powerpoint/2010/main" val="86543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15</a:t>
            </a:fld>
            <a:endParaRPr lang="en-US" dirty="0"/>
          </a:p>
        </p:txBody>
      </p:sp>
    </p:spTree>
    <p:extLst>
      <p:ext uri="{BB962C8B-B14F-4D97-AF65-F5344CB8AC3E}">
        <p14:creationId xmlns:p14="http://schemas.microsoft.com/office/powerpoint/2010/main" val="61034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17</a:t>
            </a:fld>
            <a:endParaRPr lang="en-US" dirty="0"/>
          </a:p>
        </p:txBody>
      </p:sp>
    </p:spTree>
    <p:extLst>
      <p:ext uri="{BB962C8B-B14F-4D97-AF65-F5344CB8AC3E}">
        <p14:creationId xmlns:p14="http://schemas.microsoft.com/office/powerpoint/2010/main" val="163231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 </a:t>
            </a:r>
            <a:endParaRPr lang="en-US" dirty="0"/>
          </a:p>
        </p:txBody>
      </p:sp>
      <p:sp>
        <p:nvSpPr>
          <p:cNvPr id="4" name="Slide Number Placeholder 3"/>
          <p:cNvSpPr>
            <a:spLocks noGrp="1"/>
          </p:cNvSpPr>
          <p:nvPr>
            <p:ph type="sldNum" sz="quarter" idx="10"/>
          </p:nvPr>
        </p:nvSpPr>
        <p:spPr/>
        <p:txBody>
          <a:bodyPr/>
          <a:lstStyle/>
          <a:p>
            <a:pPr>
              <a:defRPr/>
            </a:pPr>
            <a:fld id="{210AE452-236B-4618-B09B-4600166F96BC}" type="slidenum">
              <a:rPr lang="en-US" smtClean="0"/>
              <a:pPr>
                <a:defRPr/>
              </a:pPr>
              <a:t>18</a:t>
            </a:fld>
            <a:endParaRPr lang="en-US" dirty="0"/>
          </a:p>
        </p:txBody>
      </p:sp>
    </p:spTree>
    <p:extLst>
      <p:ext uri="{BB962C8B-B14F-4D97-AF65-F5344CB8AC3E}">
        <p14:creationId xmlns:p14="http://schemas.microsoft.com/office/powerpoint/2010/main" val="394022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5" name="Straight Connector 4"/>
          <p:cNvCxnSpPr/>
          <p:nvPr/>
        </p:nvCxnSpPr>
        <p:spPr>
          <a:xfrm>
            <a:off x="457200" y="1524000"/>
            <a:ext cx="8229600" cy="0"/>
          </a:xfrm>
          <a:prstGeom prst="line">
            <a:avLst/>
          </a:prstGeom>
          <a:ln w="50800">
            <a:solidFill>
              <a:srgbClr val="B712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286000"/>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4267200"/>
            <a:ext cx="6400800" cy="1752600"/>
          </a:xfrm>
        </p:spPr>
        <p:txBody>
          <a:bodyPr/>
          <a:lstStyle>
            <a:lvl1pPr marL="0" indent="0" algn="ctr">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6"/>
          <p:cNvSpPr>
            <a:spLocks noGrp="1"/>
          </p:cNvSpPr>
          <p:nvPr>
            <p:ph type="ftr" sz="quarter" idx="11"/>
          </p:nvPr>
        </p:nvSpPr>
        <p:spPr>
          <a:xfrm>
            <a:off x="2362200" y="6356350"/>
            <a:ext cx="4114800" cy="365125"/>
          </a:xfrm>
          <a:prstGeom prst="rect">
            <a:avLst/>
          </a:prstGeom>
        </p:spPr>
        <p:txBody>
          <a:bodyPr anchor="b"/>
          <a:lstStyle>
            <a:lvl1pPr algn="ctr">
              <a:defRPr sz="1200" b="1" i="1">
                <a:solidFill>
                  <a:schemeClr val="bg1"/>
                </a:solidFill>
                <a:latin typeface="Adobe Garamond Pro Bold" pitchFamily="18" charset="0"/>
              </a:defRPr>
            </a:lvl1pPr>
          </a:lstStyle>
          <a:p>
            <a:pPr>
              <a:defRPr/>
            </a:pPr>
            <a:endParaRPr lang="en-US" dirty="0"/>
          </a:p>
        </p:txBody>
      </p:sp>
      <p:sp>
        <p:nvSpPr>
          <p:cNvPr id="8" name="Slide Number Placeholder 7"/>
          <p:cNvSpPr>
            <a:spLocks noGrp="1"/>
          </p:cNvSpPr>
          <p:nvPr>
            <p:ph type="sldNum" sz="quarter" idx="12"/>
          </p:nvPr>
        </p:nvSpPr>
        <p:spPr>
          <a:xfrm>
            <a:off x="76200" y="6400800"/>
            <a:ext cx="2133600" cy="365125"/>
          </a:xfrm>
          <a:prstGeom prst="rect">
            <a:avLst/>
          </a:prstGeom>
        </p:spPr>
        <p:txBody>
          <a:bodyPr/>
          <a:lstStyle>
            <a:lvl1pPr>
              <a:defRPr sz="1600" b="1">
                <a:solidFill>
                  <a:schemeClr val="tx1">
                    <a:lumMod val="50000"/>
                    <a:lumOff val="50000"/>
                  </a:schemeClr>
                </a:solidFill>
                <a:latin typeface="Arial" pitchFamily="34" charset="0"/>
                <a:cs typeface="Arial" pitchFamily="34" charset="0"/>
              </a:defRPr>
            </a:lvl1pPr>
          </a:lstStyle>
          <a:p>
            <a:pPr>
              <a:defRPr/>
            </a:pPr>
            <a:fld id="{57B85E4B-DAB0-464B-A2C8-9DFD0951FB9E}" type="slidenum">
              <a:rPr lang="en-US" smtClean="0"/>
              <a:pPr>
                <a:defRPr/>
              </a:pPr>
              <a:t>‹#›</a:t>
            </a:fld>
            <a:endParaRPr lang="en-US" dirty="0"/>
          </a:p>
        </p:txBody>
      </p:sp>
      <p:sp>
        <p:nvSpPr>
          <p:cNvPr id="9" name="TextBox 8"/>
          <p:cNvSpPr txBox="1"/>
          <p:nvPr/>
        </p:nvSpPr>
        <p:spPr>
          <a:xfrm>
            <a:off x="2367793" y="6463099"/>
            <a:ext cx="4114800" cy="276999"/>
          </a:xfrm>
          <a:prstGeom prst="rect">
            <a:avLst/>
          </a:prstGeom>
          <a:noFill/>
        </p:spPr>
        <p:txBody>
          <a:bodyPr wrap="square" rtlCol="0" anchor="b">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B71234"/>
                </a:solidFill>
                <a:latin typeface="Adobe Garamond Pro Bold" pitchFamily="18" charset="0"/>
              </a:rPr>
              <a:t>Research </a:t>
            </a:r>
            <a:r>
              <a:rPr lang="en-US" sz="1200" b="1" i="1" dirty="0" smtClean="0">
                <a:solidFill>
                  <a:schemeClr val="tx1"/>
                </a:solidFill>
                <a:latin typeface="Adobe Garamond Pro Bold" pitchFamily="18" charset="0"/>
              </a:rPr>
              <a:t>|</a:t>
            </a:r>
            <a:r>
              <a:rPr lang="en-US" sz="1200" b="1" i="1" dirty="0" smtClean="0">
                <a:solidFill>
                  <a:srgbClr val="B71234"/>
                </a:solidFill>
                <a:latin typeface="Adobe Garamond Pro Bold" pitchFamily="18" charset="0"/>
              </a:rPr>
              <a:t> Training </a:t>
            </a:r>
            <a:r>
              <a:rPr lang="en-US" sz="1200" b="1" i="1" dirty="0" smtClean="0">
                <a:solidFill>
                  <a:schemeClr val="tx1"/>
                </a:solidFill>
                <a:latin typeface="Adobe Garamond Pro Bold" pitchFamily="18" charset="0"/>
              </a:rPr>
              <a:t>|</a:t>
            </a:r>
            <a:r>
              <a:rPr lang="en-US" sz="1200" b="1" i="1" dirty="0" smtClean="0">
                <a:solidFill>
                  <a:srgbClr val="B71234"/>
                </a:solidFill>
                <a:latin typeface="Adobe Garamond Pro Bold" pitchFamily="18" charset="0"/>
              </a:rPr>
              <a:t> Policy </a:t>
            </a:r>
            <a:r>
              <a:rPr lang="en-US" sz="1200" b="1" i="1" dirty="0" smtClean="0">
                <a:solidFill>
                  <a:schemeClr val="tx1"/>
                </a:solidFill>
                <a:latin typeface="Adobe Garamond Pro Bold" pitchFamily="18" charset="0"/>
              </a:rPr>
              <a:t>|</a:t>
            </a:r>
            <a:r>
              <a:rPr lang="en-US" sz="1200" b="1" i="1" dirty="0" smtClean="0">
                <a:solidFill>
                  <a:srgbClr val="B71234"/>
                </a:solidFill>
                <a:latin typeface="Adobe Garamond Pro Bold" pitchFamily="18" charset="0"/>
              </a:rPr>
              <a:t> Practice</a:t>
            </a:r>
            <a:endParaRPr lang="en-US" dirty="0">
              <a:solidFill>
                <a:srgbClr val="B71234"/>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137" y="76200"/>
            <a:ext cx="2890007" cy="1382177"/>
          </a:xfrm>
          <a:prstGeom prst="rect">
            <a:avLst/>
          </a:prstGeom>
        </p:spPr>
      </p:pic>
    </p:spTree>
    <p:extLst>
      <p:ext uri="{BB962C8B-B14F-4D97-AF65-F5344CB8AC3E}">
        <p14:creationId xmlns:p14="http://schemas.microsoft.com/office/powerpoint/2010/main" val="72668875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1371600"/>
            <a:ext cx="8229600" cy="0"/>
          </a:xfrm>
          <a:prstGeom prst="line">
            <a:avLst/>
          </a:prstGeom>
          <a:ln w="50800">
            <a:solidFill>
              <a:srgbClr val="B712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020762"/>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4721"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8" name="Slide Number Placeholder 7"/>
          <p:cNvSpPr>
            <a:spLocks noGrp="1"/>
          </p:cNvSpPr>
          <p:nvPr>
            <p:ph type="sldNum" sz="quarter" idx="12"/>
          </p:nvPr>
        </p:nvSpPr>
        <p:spPr>
          <a:xfrm>
            <a:off x="76200" y="6400800"/>
            <a:ext cx="2133600" cy="365125"/>
          </a:xfrm>
          <a:prstGeom prst="rect">
            <a:avLst/>
          </a:prstGeom>
        </p:spPr>
        <p:txBody>
          <a:bodyPr/>
          <a:lstStyle>
            <a:lvl1pPr>
              <a:defRPr sz="1600" b="1">
                <a:solidFill>
                  <a:schemeClr val="tx1">
                    <a:lumMod val="50000"/>
                    <a:lumOff val="50000"/>
                  </a:schemeClr>
                </a:solidFill>
                <a:latin typeface="Arial" pitchFamily="34" charset="0"/>
                <a:cs typeface="Arial" pitchFamily="34" charset="0"/>
              </a:defRPr>
            </a:lvl1pPr>
          </a:lstStyle>
          <a:p>
            <a:pPr>
              <a:defRPr/>
            </a:pPr>
            <a:fld id="{B183CDFD-3BD2-47B2-9866-086CB174FE69}" type="slidenum">
              <a:rPr lang="en-US" smtClean="0"/>
              <a:pPr>
                <a:defRPr/>
              </a:pPr>
              <a:t>‹#›</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547" y="6096000"/>
            <a:ext cx="1219200" cy="583096"/>
          </a:xfrm>
          <a:prstGeom prst="rect">
            <a:avLst/>
          </a:prstGeom>
        </p:spPr>
      </p:pic>
    </p:spTree>
    <p:extLst>
      <p:ext uri="{BB962C8B-B14F-4D97-AF65-F5344CB8AC3E}">
        <p14:creationId xmlns:p14="http://schemas.microsoft.com/office/powerpoint/2010/main" val="16358430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5" name="Straight Connector 4"/>
          <p:cNvCxnSpPr/>
          <p:nvPr/>
        </p:nvCxnSpPr>
        <p:spPr>
          <a:xfrm>
            <a:off x="457200" y="1371600"/>
            <a:ext cx="8229600" cy="0"/>
          </a:xfrm>
          <a:prstGeom prst="line">
            <a:avLst/>
          </a:prstGeom>
          <a:ln w="50800">
            <a:solidFill>
              <a:srgbClr val="B712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020762"/>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4721"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8" name="Slide Number Placeholder 7"/>
          <p:cNvSpPr>
            <a:spLocks noGrp="1"/>
          </p:cNvSpPr>
          <p:nvPr>
            <p:ph type="sldNum" sz="quarter" idx="12"/>
          </p:nvPr>
        </p:nvSpPr>
        <p:spPr>
          <a:xfrm>
            <a:off x="76200" y="6400800"/>
            <a:ext cx="2133600" cy="365125"/>
          </a:xfrm>
          <a:prstGeom prst="rect">
            <a:avLst/>
          </a:prstGeom>
        </p:spPr>
        <p:txBody>
          <a:bodyPr/>
          <a:lstStyle>
            <a:lvl1pPr>
              <a:defRPr sz="1600" b="1">
                <a:solidFill>
                  <a:schemeClr val="tx1">
                    <a:lumMod val="50000"/>
                    <a:lumOff val="50000"/>
                  </a:schemeClr>
                </a:solidFill>
                <a:latin typeface="Arial" pitchFamily="34" charset="0"/>
                <a:cs typeface="Arial" pitchFamily="34" charset="0"/>
              </a:defRPr>
            </a:lvl1pPr>
          </a:lstStyle>
          <a:p>
            <a:pPr>
              <a:defRPr/>
            </a:pPr>
            <a:fld id="{B183CDFD-3BD2-47B2-9866-086CB174FE69}" type="slidenum">
              <a:rPr lang="en-US" smtClean="0"/>
              <a:pPr>
                <a:defRPr/>
              </a:pPr>
              <a:t>‹#›</a:t>
            </a:fld>
            <a:endParaRPr lang="en-US" dirty="0"/>
          </a:p>
        </p:txBody>
      </p:sp>
    </p:spTree>
    <p:extLst>
      <p:ext uri="{BB962C8B-B14F-4D97-AF65-F5344CB8AC3E}">
        <p14:creationId xmlns:p14="http://schemas.microsoft.com/office/powerpoint/2010/main" val="22161771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5" name="Straight Connector 4"/>
          <p:cNvCxnSpPr/>
          <p:nvPr/>
        </p:nvCxnSpPr>
        <p:spPr>
          <a:xfrm>
            <a:off x="457200" y="1371600"/>
            <a:ext cx="8229600" cy="0"/>
          </a:xfrm>
          <a:prstGeom prst="line">
            <a:avLst/>
          </a:prstGeom>
          <a:ln w="50800">
            <a:solidFill>
              <a:srgbClr val="B7123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020762"/>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4721"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8" name="Slide Number Placeholder 7"/>
          <p:cNvSpPr>
            <a:spLocks noGrp="1"/>
          </p:cNvSpPr>
          <p:nvPr>
            <p:ph type="sldNum" sz="quarter" idx="12"/>
          </p:nvPr>
        </p:nvSpPr>
        <p:spPr>
          <a:xfrm>
            <a:off x="76200" y="6400800"/>
            <a:ext cx="2133600" cy="365125"/>
          </a:xfrm>
          <a:prstGeom prst="rect">
            <a:avLst/>
          </a:prstGeom>
        </p:spPr>
        <p:txBody>
          <a:bodyPr/>
          <a:lstStyle>
            <a:lvl1pPr>
              <a:defRPr sz="1600" b="1">
                <a:solidFill>
                  <a:schemeClr val="tx1">
                    <a:lumMod val="50000"/>
                    <a:lumOff val="50000"/>
                  </a:schemeClr>
                </a:solidFill>
                <a:latin typeface="Arial" pitchFamily="34" charset="0"/>
                <a:cs typeface="Arial" pitchFamily="34" charset="0"/>
              </a:defRPr>
            </a:lvl1pPr>
          </a:lstStyle>
          <a:p>
            <a:pPr>
              <a:defRPr/>
            </a:pPr>
            <a:fld id="{B183CDFD-3BD2-47B2-9866-086CB174FE69}" type="slidenum">
              <a:rPr lang="en-US" smtClean="0"/>
              <a:pPr>
                <a:defRPr/>
              </a:pPr>
              <a:t>‹#›</a:t>
            </a:fld>
            <a:endParaRPr lang="en-US" dirty="0"/>
          </a:p>
        </p:txBody>
      </p:sp>
    </p:spTree>
    <p:extLst>
      <p:ext uri="{BB962C8B-B14F-4D97-AF65-F5344CB8AC3E}">
        <p14:creationId xmlns:p14="http://schemas.microsoft.com/office/powerpoint/2010/main" val="258766026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Slide Number Placeholder 2"/>
          <p:cNvSpPr>
            <a:spLocks noGrp="1"/>
          </p:cNvSpPr>
          <p:nvPr>
            <p:ph type="sldNum" sz="quarter" idx="4"/>
          </p:nvPr>
        </p:nvSpPr>
        <p:spPr>
          <a:xfrm>
            <a:off x="76200" y="6400800"/>
            <a:ext cx="2133600" cy="365125"/>
          </a:xfrm>
          <a:prstGeom prst="rect">
            <a:avLst/>
          </a:prstGeom>
        </p:spPr>
        <p:txBody>
          <a:bodyPr vert="horz" lIns="91440" tIns="45720" rIns="91440" bIns="45720" rtlCol="0" anchor="ctr"/>
          <a:lstStyle>
            <a:lvl1pPr algn="l">
              <a:defRPr sz="1600" b="1">
                <a:solidFill>
                  <a:schemeClr val="tx1">
                    <a:lumMod val="50000"/>
                    <a:lumOff val="50000"/>
                  </a:schemeClr>
                </a:solidFill>
              </a:defRPr>
            </a:lvl1pPr>
          </a:lstStyle>
          <a:p>
            <a:pPr>
              <a:defRPr/>
            </a:pPr>
            <a:fld id="{3B1F17BC-33CA-4D10-BC56-39E9C5C703F9}" type="slidenum">
              <a:rPr lang="en-US" smtClean="0"/>
              <a:pPr>
                <a:defRPr/>
              </a:pPr>
              <a:t>‹#›</a:t>
            </a:fld>
            <a:endParaRPr lang="en-US" dirty="0"/>
          </a:p>
        </p:txBody>
      </p:sp>
    </p:spTree>
    <p:extLst>
      <p:ext uri="{BB962C8B-B14F-4D97-AF65-F5344CB8AC3E}">
        <p14:creationId xmlns:p14="http://schemas.microsoft.com/office/powerpoint/2010/main" val="15586936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3" r:id="rId3"/>
    <p:sldLayoutId id="2147483712" r:id="rId4"/>
  </p:sldLayoutIdLst>
  <p:transition spd="med">
    <p:fade/>
  </p:transition>
  <p:hf hdr="0" ftr="0" dt="0"/>
  <p:txStyles>
    <p:titleStyle>
      <a:lvl1pPr algn="ct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orbel" pitchFamily="34" charset="0"/>
        </a:defRPr>
      </a:lvl2pPr>
      <a:lvl3pPr algn="ctr" rtl="0" eaLnBrk="1" fontAlgn="base" hangingPunct="1">
        <a:spcBef>
          <a:spcPct val="0"/>
        </a:spcBef>
        <a:spcAft>
          <a:spcPct val="0"/>
        </a:spcAft>
        <a:defRPr sz="4400">
          <a:solidFill>
            <a:schemeClr val="tx1"/>
          </a:solidFill>
          <a:latin typeface="Corbel" pitchFamily="34" charset="0"/>
        </a:defRPr>
      </a:lvl3pPr>
      <a:lvl4pPr algn="ctr" rtl="0" eaLnBrk="1" fontAlgn="base" hangingPunct="1">
        <a:spcBef>
          <a:spcPct val="0"/>
        </a:spcBef>
        <a:spcAft>
          <a:spcPct val="0"/>
        </a:spcAft>
        <a:defRPr sz="4400">
          <a:solidFill>
            <a:schemeClr val="tx1"/>
          </a:solidFill>
          <a:latin typeface="Corbel" pitchFamily="34" charset="0"/>
        </a:defRPr>
      </a:lvl4pPr>
      <a:lvl5pPr algn="ctr" rtl="0" eaLnBrk="1" fontAlgn="base" hangingPunct="1">
        <a:spcBef>
          <a:spcPct val="0"/>
        </a:spcBef>
        <a:spcAft>
          <a:spcPct val="0"/>
        </a:spcAft>
        <a:defRPr sz="4400">
          <a:solidFill>
            <a:schemeClr val="tx1"/>
          </a:solidFill>
          <a:latin typeface="Corbel" pitchFamily="34" charset="0"/>
        </a:defRPr>
      </a:lvl5pPr>
      <a:lvl6pPr marL="457200" algn="ctr" rtl="0" eaLnBrk="1" fontAlgn="base" hangingPunct="1">
        <a:spcBef>
          <a:spcPct val="0"/>
        </a:spcBef>
        <a:spcAft>
          <a:spcPct val="0"/>
        </a:spcAft>
        <a:defRPr sz="4400">
          <a:solidFill>
            <a:schemeClr val="tx1"/>
          </a:solidFill>
          <a:latin typeface="Corbel" pitchFamily="34" charset="0"/>
        </a:defRPr>
      </a:lvl6pPr>
      <a:lvl7pPr marL="914400" algn="ctr" rtl="0" eaLnBrk="1" fontAlgn="base" hangingPunct="1">
        <a:spcBef>
          <a:spcPct val="0"/>
        </a:spcBef>
        <a:spcAft>
          <a:spcPct val="0"/>
        </a:spcAft>
        <a:defRPr sz="4400">
          <a:solidFill>
            <a:schemeClr val="tx1"/>
          </a:solidFill>
          <a:latin typeface="Corbel" pitchFamily="34" charset="0"/>
        </a:defRPr>
      </a:lvl7pPr>
      <a:lvl8pPr marL="1371600" algn="ctr" rtl="0" eaLnBrk="1" fontAlgn="base" hangingPunct="1">
        <a:spcBef>
          <a:spcPct val="0"/>
        </a:spcBef>
        <a:spcAft>
          <a:spcPct val="0"/>
        </a:spcAft>
        <a:defRPr sz="4400">
          <a:solidFill>
            <a:schemeClr val="tx1"/>
          </a:solidFill>
          <a:latin typeface="Corbel" pitchFamily="34" charset="0"/>
        </a:defRPr>
      </a:lvl8pPr>
      <a:lvl9pPr marL="1828800" algn="ctr" rtl="0" eaLnBrk="1" fontAlgn="base" hangingPunct="1">
        <a:spcBef>
          <a:spcPct val="0"/>
        </a:spcBef>
        <a:spcAft>
          <a:spcPct val="0"/>
        </a:spcAft>
        <a:defRPr sz="4400">
          <a:solidFill>
            <a:schemeClr val="tx1"/>
          </a:solidFill>
          <a:latin typeface="Corbel"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digicoll.library.wisc.edu/WIReader/Images/WER0506.html" TargetMode="External"/><Relationship Id="rId4" Type="http://schemas.openxmlformats.org/officeDocument/2006/relationships/hyperlink" Target="http://digicoll.library.wisc.edu/WIReader/Images/WER1577.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news.wisc.edu/social-security-at-75-rooted-in-the-wisconsin-idea/"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hhs.gov/" TargetMode="External"/><Relationship Id="rId2" Type="http://schemas.openxmlformats.org/officeDocument/2006/relationships/hyperlink" Target="https://aspe.hhs.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rsfjournal.org/loi/rs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rp.wisc.edu/events/"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www.irp.wisc.edu/events/new-perspectives-in-social-policy-seminar-series/" TargetMode="External"/><Relationship Id="rId4" Type="http://schemas.openxmlformats.org/officeDocument/2006/relationships/hyperlink" Target="https://www.irp.wisc.edu/events/the-robert-j-lampman-memorial-lecture/"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1.tmp"/><Relationship Id="rId3" Type="http://schemas.openxmlformats.org/officeDocument/2006/relationships/image" Target="../media/image17.png"/><Relationship Id="rId7" Type="http://schemas.openxmlformats.org/officeDocument/2006/relationships/image" Target="../media/image20.tm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irp.wisc.edu/resources/" TargetMode="External"/><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ww.shepherdconsortium.org/" TargetMode="External"/><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government.cornell.edu/jamila-michener" TargetMode="External"/><Relationship Id="rId5" Type="http://schemas.openxmlformats.org/officeDocument/2006/relationships/hyperlink" Target="https://wagner.nyu.edu/community/faculty/jacob-william-faber" TargetMode="External"/><Relationship Id="rId4" Type="http://schemas.openxmlformats.org/officeDocument/2006/relationships/hyperlink" Target="https://stephaniecanizales.com/" TargetMode="External"/><Relationship Id="rId9"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rp.wisc.edu/wp/wp-content/uploads/2018/06/WI-PovertyReport2018.pdf" TargetMode="External"/><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imeo.com/277457632"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chmidtfutures.com/" TargetMode="External"/><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orgridge.wisc.edu/students/poverty-fact-sheets/" TargetMode="External"/><Relationship Id="rId2" Type="http://schemas.openxmlformats.org/officeDocument/2006/relationships/hyperlink" Target="https://www.shepherdconsortium.org/" TargetMode="External"/><Relationship Id="rId1" Type="http://schemas.openxmlformats.org/officeDocument/2006/relationships/slideLayout" Target="../slideLayouts/slideLayout2.xml"/><Relationship Id="rId4" Type="http://schemas.openxmlformats.org/officeDocument/2006/relationships/hyperlink" Target="https://www.irp.wisc.edu/training/graduate-research-fellows-progra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irp.wisc.edu/resources/" TargetMode="External"/><Relationship Id="rId2" Type="http://schemas.openxmlformats.org/officeDocument/2006/relationships/hyperlink" Target="https://www.irp.wisc.edu/events/" TargetMode="External"/><Relationship Id="rId1" Type="http://schemas.openxmlformats.org/officeDocument/2006/relationships/slideLayout" Target="../slideLayouts/slideLayout2.xml"/><Relationship Id="rId4" Type="http://schemas.openxmlformats.org/officeDocument/2006/relationships/hyperlink" Target="https://www.irp.wisc.edu/dreamup/"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762000" y="2438400"/>
            <a:ext cx="7772400" cy="1470025"/>
          </a:xfrm>
        </p:spPr>
        <p:txBody>
          <a:bodyPr>
            <a:normAutofit fontScale="90000"/>
          </a:bodyPr>
          <a:lstStyle/>
          <a:p>
            <a:r>
              <a:rPr lang="en-US" sz="3800" dirty="0" smtClean="0"/>
              <a:t/>
            </a:r>
            <a:br>
              <a:rPr lang="en-US" sz="3800" dirty="0" smtClean="0"/>
            </a:br>
            <a:r>
              <a:rPr lang="en-US" sz="3600" b="1" dirty="0">
                <a:effectLst/>
              </a:rPr>
              <a:t>The Institute for Research on Poverty (IRP</a:t>
            </a:r>
            <a:r>
              <a:rPr lang="en-US" sz="3600" b="1" dirty="0" smtClean="0">
                <a:effectLst/>
              </a:rPr>
              <a:t>):</a:t>
            </a:r>
            <a:br>
              <a:rPr lang="en-US" sz="3600" b="1" dirty="0" smtClean="0">
                <a:effectLst/>
              </a:rPr>
            </a:br>
            <a:r>
              <a:rPr lang="en-US" sz="3600" b="1" dirty="0" smtClean="0">
                <a:effectLst/>
              </a:rPr>
              <a:t>Reducing </a:t>
            </a:r>
            <a:r>
              <a:rPr lang="en-US" sz="3600" b="1" dirty="0">
                <a:effectLst/>
              </a:rPr>
              <a:t>Poverty via Researcher, </a:t>
            </a:r>
            <a:r>
              <a:rPr lang="en-US" sz="3600" b="1" dirty="0" smtClean="0">
                <a:effectLst/>
              </a:rPr>
              <a:t>Practitioner </a:t>
            </a:r>
            <a:r>
              <a:rPr lang="en-US" sz="3600" b="1" dirty="0">
                <a:effectLst/>
              </a:rPr>
              <a:t>and Community Partnerships</a:t>
            </a:r>
            <a:r>
              <a:rPr lang="en-US" sz="3600" dirty="0" smtClean="0"/>
              <a:t> </a:t>
            </a:r>
            <a:r>
              <a:rPr lang="en-US" sz="3300" dirty="0" smtClean="0"/>
              <a:t/>
            </a:r>
            <a:br>
              <a:rPr lang="en-US" sz="3300" dirty="0" smtClean="0"/>
            </a:br>
            <a:endParaRPr lang="en-US" sz="3300" dirty="0" smtClean="0"/>
          </a:p>
        </p:txBody>
      </p:sp>
      <p:sp>
        <p:nvSpPr>
          <p:cNvPr id="3076" name="Subtitle 2"/>
          <p:cNvSpPr>
            <a:spLocks noGrp="1"/>
          </p:cNvSpPr>
          <p:nvPr>
            <p:ph type="subTitle" idx="1"/>
          </p:nvPr>
        </p:nvSpPr>
        <p:spPr>
          <a:xfrm>
            <a:off x="1295400" y="3733800"/>
            <a:ext cx="6400800" cy="1752600"/>
          </a:xfrm>
        </p:spPr>
        <p:txBody>
          <a:bodyPr/>
          <a:lstStyle/>
          <a:p>
            <a:endParaRPr lang="en-US" sz="2000" dirty="0" smtClean="0"/>
          </a:p>
          <a:p>
            <a:r>
              <a:rPr lang="en-US" sz="2000" dirty="0" smtClean="0"/>
              <a:t>Hilary Shager, PhD</a:t>
            </a:r>
          </a:p>
          <a:p>
            <a:r>
              <a:rPr lang="en-US" sz="2000" dirty="0" smtClean="0"/>
              <a:t>IRP Associate Director of Programs &amp; Management</a:t>
            </a:r>
          </a:p>
          <a:p>
            <a:r>
              <a:rPr lang="en-US" sz="2000" dirty="0" smtClean="0"/>
              <a:t>The Wisconsin Idea, Past &amp; Present Public Lecture Series</a:t>
            </a:r>
            <a:endParaRPr lang="en-US" sz="2000" dirty="0"/>
          </a:p>
          <a:p>
            <a:r>
              <a:rPr lang="en-US" sz="2000" dirty="0" smtClean="0"/>
              <a:t>October 16, 2018</a:t>
            </a:r>
            <a:endParaRPr lang="en-US" sz="2000" dirty="0"/>
          </a:p>
          <a:p>
            <a:endParaRPr lang="en-US" dirty="0" smtClean="0"/>
          </a:p>
          <a:p>
            <a:endParaRPr lang="en-US"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21" y="203535"/>
            <a:ext cx="8229600" cy="1020762"/>
          </a:xfrm>
        </p:spPr>
        <p:txBody>
          <a:bodyPr>
            <a:normAutofit/>
          </a:bodyPr>
          <a:lstStyle/>
          <a:p>
            <a:r>
              <a:rPr lang="en-US" dirty="0" smtClean="0"/>
              <a:t> IRP Organizational Chart</a:t>
            </a:r>
            <a:endParaRPr lang="en-US" dirty="0"/>
          </a:p>
        </p:txBody>
      </p:sp>
      <p:sp>
        <p:nvSpPr>
          <p:cNvPr id="6" name="Slide Number Placeholder 5"/>
          <p:cNvSpPr>
            <a:spLocks noGrp="1"/>
          </p:cNvSpPr>
          <p:nvPr>
            <p:ph type="sldNum" sz="quarter" idx="12"/>
          </p:nvPr>
        </p:nvSpPr>
        <p:spPr/>
        <p:txBody>
          <a:bodyPr/>
          <a:lstStyle/>
          <a:p>
            <a:pPr>
              <a:defRPr/>
            </a:pPr>
            <a:fld id="{B183CDFD-3BD2-47B2-9866-086CB174FE69}" type="slidenum">
              <a:rPr lang="en-US" smtClean="0"/>
              <a:pPr>
                <a:defRPr/>
              </a:pPr>
              <a:t>10</a:t>
            </a:fld>
            <a:endParaRPr lang="en-US" dirty="0"/>
          </a:p>
        </p:txBody>
      </p:sp>
      <p:pic>
        <p:nvPicPr>
          <p:cNvPr id="86" name="Picture 85"/>
          <p:cNvPicPr>
            <a:picLocks noChangeAspect="1"/>
          </p:cNvPicPr>
          <p:nvPr/>
        </p:nvPicPr>
        <p:blipFill>
          <a:blip r:embed="rId3"/>
          <a:stretch>
            <a:fillRect/>
          </a:stretch>
        </p:blipFill>
        <p:spPr>
          <a:xfrm>
            <a:off x="304800" y="1595703"/>
            <a:ext cx="8915400" cy="5135586"/>
          </a:xfrm>
          <a:prstGeom prst="rect">
            <a:avLst/>
          </a:prstGeom>
        </p:spPr>
      </p:pic>
    </p:spTree>
    <p:extLst>
      <p:ext uri="{BB962C8B-B14F-4D97-AF65-F5344CB8AC3E}">
        <p14:creationId xmlns:p14="http://schemas.microsoft.com/office/powerpoint/2010/main" val="408532656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Select ASPE-Supported Research Activities: </a:t>
            </a:r>
            <a:r>
              <a:rPr lang="en-US" sz="3600" dirty="0" smtClean="0"/>
              <a:t/>
            </a:r>
            <a:br>
              <a:rPr lang="en-US" sz="3600" dirty="0" smtClean="0"/>
            </a:br>
            <a:r>
              <a:rPr lang="en-US" sz="3600" dirty="0" smtClean="0"/>
              <a:t>U.S. Collaborative of (9) Poverty Centers</a:t>
            </a: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420127"/>
            <a:ext cx="6781800" cy="4622345"/>
          </a:xfrm>
          <a:noFill/>
        </p:spPr>
      </p:pic>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11</a:t>
            </a:fld>
            <a:endParaRPr lang="en-US" dirty="0"/>
          </a:p>
        </p:txBody>
      </p:sp>
      <p:pic>
        <p:nvPicPr>
          <p:cNvPr id="5" name="Picture 4"/>
          <p:cNvPicPr>
            <a:picLocks noChangeAspect="1"/>
          </p:cNvPicPr>
          <p:nvPr/>
        </p:nvPicPr>
        <p:blipFill>
          <a:blip r:embed="rId4"/>
          <a:stretch>
            <a:fillRect/>
          </a:stretch>
        </p:blipFill>
        <p:spPr>
          <a:xfrm>
            <a:off x="609599" y="4925292"/>
            <a:ext cx="1385454" cy="1475508"/>
          </a:xfrm>
          <a:prstGeom prst="rect">
            <a:avLst/>
          </a:prstGeom>
        </p:spPr>
      </p:pic>
      <p:sp>
        <p:nvSpPr>
          <p:cNvPr id="8" name="TextBox 7"/>
          <p:cNvSpPr txBox="1"/>
          <p:nvPr/>
        </p:nvSpPr>
        <p:spPr>
          <a:xfrm>
            <a:off x="2209800" y="5106034"/>
            <a:ext cx="5091548"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IRP is hub</a:t>
            </a:r>
          </a:p>
          <a:p>
            <a:pPr marL="285750" indent="-285750">
              <a:buFont typeface="Arial" panose="020B0604020202020204" pitchFamily="34" charset="0"/>
              <a:buChar char="•"/>
            </a:pPr>
            <a:r>
              <a:rPr lang="en-US" dirty="0" smtClean="0">
                <a:latin typeface="+mn-lt"/>
              </a:rPr>
              <a:t>Leverages partners’ joint </a:t>
            </a:r>
            <a:r>
              <a:rPr lang="en-US" dirty="0">
                <a:latin typeface="+mn-lt"/>
              </a:rPr>
              <a:t>resources to facilitate a sustainable, nationwide infrastructure of poverty researchers studying a diverse range of policy-relevant issues</a:t>
            </a:r>
          </a:p>
        </p:txBody>
      </p:sp>
    </p:spTree>
    <p:extLst>
      <p:ext uri="{BB962C8B-B14F-4D97-AF65-F5344CB8AC3E}">
        <p14:creationId xmlns:p14="http://schemas.microsoft.com/office/powerpoint/2010/main" val="381256998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IRP and the Wisconsin Idea:</a:t>
            </a:r>
            <a:br>
              <a:rPr lang="en-US" dirty="0" smtClean="0"/>
            </a:br>
            <a:r>
              <a:rPr lang="en-US" dirty="0" smtClean="0"/>
              <a:t>Some History-1</a:t>
            </a:r>
            <a:r>
              <a:rPr lang="en-US" baseline="30000" dirty="0" smtClean="0"/>
              <a:t>st</a:t>
            </a:r>
            <a:r>
              <a:rPr lang="en-US" dirty="0" smtClean="0"/>
              <a:t> Generation</a:t>
            </a:r>
            <a:endParaRPr lang="en-US" dirty="0"/>
          </a:p>
        </p:txBody>
      </p:sp>
      <p:sp>
        <p:nvSpPr>
          <p:cNvPr id="3" name="Content Placeholder 2"/>
          <p:cNvSpPr>
            <a:spLocks noGrp="1"/>
          </p:cNvSpPr>
          <p:nvPr>
            <p:ph idx="1"/>
          </p:nvPr>
        </p:nvSpPr>
        <p:spPr>
          <a:xfrm>
            <a:off x="454721" y="1600200"/>
            <a:ext cx="4498279" cy="4525963"/>
          </a:xfrm>
        </p:spPr>
        <p:txBody>
          <a:bodyPr/>
          <a:lstStyle/>
          <a:p>
            <a:r>
              <a:rPr lang="en-US" dirty="0" smtClean="0"/>
              <a:t>The Wisconsin School</a:t>
            </a:r>
          </a:p>
          <a:p>
            <a:pPr lvl="1"/>
            <a:r>
              <a:rPr lang="en-US" dirty="0" smtClean="0"/>
              <a:t>Richard Ely, John Commons</a:t>
            </a:r>
          </a:p>
          <a:p>
            <a:pPr lvl="1"/>
            <a:r>
              <a:rPr lang="en-US" dirty="0" smtClean="0"/>
              <a:t>New field of social science research</a:t>
            </a:r>
          </a:p>
          <a:p>
            <a:pPr lvl="1"/>
            <a:r>
              <a:rPr lang="en-US" dirty="0" smtClean="0"/>
              <a:t>Worker’s compensation</a:t>
            </a:r>
          </a:p>
          <a:p>
            <a:pPr lvl="1"/>
            <a:r>
              <a:rPr lang="en-US" dirty="0" smtClean="0"/>
              <a:t>Unemployment compensation</a:t>
            </a:r>
          </a:p>
          <a:p>
            <a:pPr lvl="1"/>
            <a:r>
              <a:rPr lang="en-US" dirty="0" smtClean="0"/>
              <a:t>State income tax</a:t>
            </a:r>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12</a:t>
            </a:fld>
            <a:endParaRPr lang="en-US" dirty="0"/>
          </a:p>
        </p:txBody>
      </p:sp>
      <p:pic>
        <p:nvPicPr>
          <p:cNvPr id="5" name="Picture 2" descr="Image of Richard T. E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177404"/>
            <a:ext cx="3733800" cy="28439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of John R.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91234"/>
            <a:ext cx="2057400" cy="29837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67200" y="6231523"/>
            <a:ext cx="3124200" cy="338554"/>
          </a:xfrm>
          <a:prstGeom prst="rect">
            <a:avLst/>
          </a:prstGeom>
        </p:spPr>
        <p:txBody>
          <a:bodyPr wrap="square">
            <a:spAutoFit/>
          </a:bodyPr>
          <a:lstStyle/>
          <a:p>
            <a:r>
              <a:rPr lang="en-US" sz="800" dirty="0">
                <a:hlinkClick r:id="rId4"/>
              </a:rPr>
              <a:t>http://</a:t>
            </a:r>
            <a:r>
              <a:rPr lang="en-US" sz="800" dirty="0" smtClean="0">
                <a:hlinkClick r:id="rId4"/>
              </a:rPr>
              <a:t>digicoll.library.wisc.edu/WIReader/Images/WER1577.html</a:t>
            </a:r>
            <a:r>
              <a:rPr lang="en-US" sz="800" dirty="0"/>
              <a:t>; </a:t>
            </a:r>
            <a:r>
              <a:rPr lang="en-US" sz="800" dirty="0">
                <a:hlinkClick r:id="rId5"/>
              </a:rPr>
              <a:t>http://</a:t>
            </a:r>
            <a:r>
              <a:rPr lang="en-US" sz="800" dirty="0" smtClean="0">
                <a:hlinkClick r:id="rId5"/>
              </a:rPr>
              <a:t>digicoll.library.wisc.edu/WIReader/Images/WER0506.html</a:t>
            </a:r>
            <a:endParaRPr lang="en-US" sz="800" dirty="0"/>
          </a:p>
        </p:txBody>
      </p:sp>
    </p:spTree>
    <p:extLst>
      <p:ext uri="{BB962C8B-B14F-4D97-AF65-F5344CB8AC3E}">
        <p14:creationId xmlns:p14="http://schemas.microsoft.com/office/powerpoint/2010/main" val="393720410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IRP and the Wisconsin Idea:</a:t>
            </a:r>
            <a:br>
              <a:rPr lang="en-US" dirty="0"/>
            </a:br>
            <a:r>
              <a:rPr lang="en-US" dirty="0"/>
              <a:t>Some </a:t>
            </a:r>
            <a:r>
              <a:rPr lang="en-US" dirty="0" smtClean="0"/>
              <a:t>History-2nd </a:t>
            </a:r>
            <a:r>
              <a:rPr lang="en-US" dirty="0"/>
              <a:t>Generation</a:t>
            </a:r>
          </a:p>
        </p:txBody>
      </p:sp>
      <p:sp>
        <p:nvSpPr>
          <p:cNvPr id="3" name="Content Placeholder 2"/>
          <p:cNvSpPr>
            <a:spLocks noGrp="1"/>
          </p:cNvSpPr>
          <p:nvPr>
            <p:ph idx="1"/>
          </p:nvPr>
        </p:nvSpPr>
        <p:spPr>
          <a:xfrm>
            <a:off x="457200" y="1585118"/>
            <a:ext cx="4498279" cy="4525963"/>
          </a:xfrm>
        </p:spPr>
        <p:txBody>
          <a:bodyPr/>
          <a:lstStyle/>
          <a:p>
            <a:r>
              <a:rPr lang="en-US" dirty="0" smtClean="0"/>
              <a:t>Responses to the Great Depression</a:t>
            </a:r>
          </a:p>
          <a:p>
            <a:pPr lvl="1"/>
            <a:r>
              <a:rPr lang="en-US" dirty="0" smtClean="0"/>
              <a:t>Edwin Witte</a:t>
            </a:r>
          </a:p>
          <a:p>
            <a:pPr lvl="1"/>
            <a:r>
              <a:rPr lang="en-US" dirty="0" smtClean="0"/>
              <a:t>FDR’s Committee on Economic Security</a:t>
            </a:r>
          </a:p>
          <a:p>
            <a:pPr lvl="1"/>
            <a:r>
              <a:rPr lang="en-US" dirty="0" smtClean="0"/>
              <a:t>Social Security Act (1935)</a:t>
            </a:r>
          </a:p>
          <a:p>
            <a:pPr lvl="1"/>
            <a:r>
              <a:rPr lang="en-US" dirty="0" smtClean="0"/>
              <a:t>National Labor Relations Act</a:t>
            </a:r>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13</a:t>
            </a:fld>
            <a:endParaRPr lang="en-US" dirty="0"/>
          </a:p>
        </p:txBody>
      </p:sp>
      <p:pic>
        <p:nvPicPr>
          <p:cNvPr id="1028"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05000"/>
            <a:ext cx="2956343"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86400" y="5638800"/>
            <a:ext cx="3048000" cy="338554"/>
          </a:xfrm>
          <a:prstGeom prst="rect">
            <a:avLst/>
          </a:prstGeom>
        </p:spPr>
        <p:txBody>
          <a:bodyPr wrap="square">
            <a:spAutoFit/>
          </a:bodyPr>
          <a:lstStyle/>
          <a:p>
            <a:r>
              <a:rPr lang="en-US" sz="800" dirty="0">
                <a:hlinkClick r:id="rId3"/>
              </a:rPr>
              <a:t>https://news.wisc.edu/social-security-at-75-rooted-in-the-wisconsin-idea</a:t>
            </a:r>
            <a:r>
              <a:rPr lang="en-US" sz="800" dirty="0" smtClean="0">
                <a:hlinkClick r:id="rId3"/>
              </a:rPr>
              <a:t>/</a:t>
            </a:r>
            <a:endParaRPr lang="en-US" sz="800" dirty="0"/>
          </a:p>
        </p:txBody>
      </p:sp>
    </p:spTree>
    <p:extLst>
      <p:ext uri="{BB962C8B-B14F-4D97-AF65-F5344CB8AC3E}">
        <p14:creationId xmlns:p14="http://schemas.microsoft.com/office/powerpoint/2010/main" val="416275092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IRP and the Wisconsin Idea:</a:t>
            </a:r>
            <a:br>
              <a:rPr lang="en-US" dirty="0"/>
            </a:br>
            <a:r>
              <a:rPr lang="en-US" dirty="0"/>
              <a:t>Some </a:t>
            </a:r>
            <a:r>
              <a:rPr lang="en-US" dirty="0" smtClean="0"/>
              <a:t>History-3rd </a:t>
            </a:r>
            <a:r>
              <a:rPr lang="en-US" dirty="0"/>
              <a:t>Generation</a:t>
            </a:r>
          </a:p>
        </p:txBody>
      </p:sp>
      <p:sp>
        <p:nvSpPr>
          <p:cNvPr id="3" name="Content Placeholder 2"/>
          <p:cNvSpPr>
            <a:spLocks noGrp="1"/>
          </p:cNvSpPr>
          <p:nvPr>
            <p:ph idx="1"/>
          </p:nvPr>
        </p:nvSpPr>
        <p:spPr/>
        <p:txBody>
          <a:bodyPr/>
          <a:lstStyle/>
          <a:p>
            <a:r>
              <a:rPr lang="en-US" dirty="0" smtClean="0"/>
              <a:t>The War on Poverty</a:t>
            </a:r>
          </a:p>
          <a:p>
            <a:pPr lvl="1"/>
            <a:r>
              <a:rPr lang="en-US" dirty="0" smtClean="0"/>
              <a:t>Robert Lampman</a:t>
            </a:r>
          </a:p>
          <a:p>
            <a:pPr lvl="1"/>
            <a:r>
              <a:rPr lang="en-US" dirty="0" smtClean="0"/>
              <a:t>Council of Economic Advisors (Kennedy, Johnson)</a:t>
            </a:r>
          </a:p>
          <a:p>
            <a:pPr lvl="1"/>
            <a:r>
              <a:rPr lang="en-US" dirty="0" smtClean="0"/>
              <a:t>Independent research center to demonstrate impact of new programs and policies</a:t>
            </a:r>
          </a:p>
          <a:p>
            <a:pPr lvl="1"/>
            <a:r>
              <a:rPr lang="en-US" dirty="0" smtClean="0"/>
              <a:t>Concern that analysis of gov’t programs would take away from more “serious” academic work</a:t>
            </a:r>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14</a:t>
            </a:fld>
            <a:endParaRPr lang="en-US" dirty="0"/>
          </a:p>
        </p:txBody>
      </p:sp>
    </p:spTree>
    <p:extLst>
      <p:ext uri="{BB962C8B-B14F-4D97-AF65-F5344CB8AC3E}">
        <p14:creationId xmlns:p14="http://schemas.microsoft.com/office/powerpoint/2010/main" val="141113086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National Poverty Center Mission: </a:t>
            </a:r>
            <a:br>
              <a:rPr lang="en-US" dirty="0" smtClean="0"/>
            </a:br>
            <a:r>
              <a:rPr lang="en-US" dirty="0" smtClean="0"/>
              <a:t>Serve as Both Catalyst and Hub</a:t>
            </a:r>
            <a:endParaRPr lang="en-US" dirty="0"/>
          </a:p>
        </p:txBody>
      </p:sp>
      <p:sp>
        <p:nvSpPr>
          <p:cNvPr id="5" name="Slide Number Placeholder 4"/>
          <p:cNvSpPr>
            <a:spLocks noGrp="1"/>
          </p:cNvSpPr>
          <p:nvPr>
            <p:ph type="sldNum" sz="quarter" idx="12"/>
          </p:nvPr>
        </p:nvSpPr>
        <p:spPr/>
        <p:txBody>
          <a:bodyPr/>
          <a:lstStyle/>
          <a:p>
            <a:pPr>
              <a:defRPr/>
            </a:pPr>
            <a:fld id="{B183CDFD-3BD2-47B2-9866-086CB174FE69}" type="slidenum">
              <a:rPr lang="en-US" smtClean="0"/>
              <a:pPr>
                <a:defRPr/>
              </a:pPr>
              <a:t>15</a:t>
            </a:fld>
            <a:endParaRPr lang="en-US" dirty="0"/>
          </a:p>
        </p:txBody>
      </p:sp>
      <p:sp>
        <p:nvSpPr>
          <p:cNvPr id="4" name="Rectangle 3"/>
          <p:cNvSpPr/>
          <p:nvPr/>
        </p:nvSpPr>
        <p:spPr>
          <a:xfrm>
            <a:off x="4724400" y="1448713"/>
            <a:ext cx="4076700" cy="5355312"/>
          </a:xfrm>
          <a:prstGeom prst="rect">
            <a:avLst/>
          </a:prstGeom>
        </p:spPr>
        <p:txBody>
          <a:bodyPr wrap="square">
            <a:spAutoFit/>
          </a:bodyPr>
          <a:lstStyle/>
          <a:p>
            <a:pPr algn="just">
              <a:tabLst>
                <a:tab pos="4114800" algn="r"/>
              </a:tabLst>
            </a:pPr>
            <a:r>
              <a:rPr lang="en-US" dirty="0">
                <a:solidFill>
                  <a:schemeClr val="bg1"/>
                </a:solidFill>
              </a:rPr>
              <a:t>“Certainly one of the justifications for </a:t>
            </a:r>
            <a:r>
              <a:rPr lang="en-US" dirty="0" smtClean="0">
                <a:solidFill>
                  <a:schemeClr val="bg1"/>
                </a:solidFill>
              </a:rPr>
              <a:t>a </a:t>
            </a:r>
            <a:r>
              <a:rPr lang="en-US" dirty="0">
                <a:solidFill>
                  <a:schemeClr val="bg1"/>
                </a:solidFill>
              </a:rPr>
              <a:t>large-scale grant to a single institution as opposed to a whole set of small project grants scattered all over the place, is that you reach a critical mass of research interest when you get a group of people together who have similar interests, but different backgrounds. We hope that there will be more than merely individual contributions which accumulate; we hope there will be a multiplying process or a chemical interaction between and among the various researchers.”</a:t>
            </a:r>
          </a:p>
          <a:p>
            <a:pPr algn="r">
              <a:tabLst>
                <a:tab pos="4114800" algn="r"/>
              </a:tabLst>
            </a:pPr>
            <a:r>
              <a:rPr lang="en-US" dirty="0" smtClean="0">
                <a:solidFill>
                  <a:schemeClr val="bg1"/>
                </a:solidFill>
              </a:rPr>
              <a:t>—</a:t>
            </a:r>
            <a:r>
              <a:rPr lang="en-US" dirty="0">
                <a:solidFill>
                  <a:schemeClr val="bg1"/>
                </a:solidFill>
              </a:rPr>
              <a:t>Robert Lampman, </a:t>
            </a:r>
          </a:p>
          <a:p>
            <a:pPr algn="r">
              <a:tabLst>
                <a:tab pos="4114800" algn="r"/>
              </a:tabLst>
            </a:pPr>
            <a:r>
              <a:rPr lang="en-US" dirty="0">
                <a:solidFill>
                  <a:schemeClr val="bg1"/>
                </a:solidFill>
              </a:rPr>
              <a:t>Conference on Poverty Research, Communications, and the Public, April 1966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70" y="2179449"/>
            <a:ext cx="4081530" cy="3086980"/>
          </a:xfrm>
          <a:prstGeom prst="rect">
            <a:avLst/>
          </a:prstGeom>
        </p:spPr>
      </p:pic>
    </p:spTree>
    <p:extLst>
      <p:ext uri="{BB962C8B-B14F-4D97-AF65-F5344CB8AC3E}">
        <p14:creationId xmlns:p14="http://schemas.microsoft.com/office/powerpoint/2010/main" val="40667072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Poverty Research Center </a:t>
            </a:r>
            <a:br>
              <a:rPr lang="en-US" dirty="0" smtClean="0"/>
            </a:br>
            <a:r>
              <a:rPr lang="en-US" dirty="0" smtClean="0"/>
              <a:t>Cooperative Agreement</a:t>
            </a:r>
            <a:endParaRPr lang="en-US" dirty="0"/>
          </a:p>
        </p:txBody>
      </p:sp>
      <p:sp>
        <p:nvSpPr>
          <p:cNvPr id="3" name="Content Placeholder 2"/>
          <p:cNvSpPr>
            <a:spLocks noGrp="1"/>
          </p:cNvSpPr>
          <p:nvPr>
            <p:ph idx="1"/>
          </p:nvPr>
        </p:nvSpPr>
        <p:spPr>
          <a:xfrm>
            <a:off x="228600" y="1600200"/>
            <a:ext cx="8610599" cy="4953000"/>
          </a:xfrm>
        </p:spPr>
        <p:txBody>
          <a:bodyPr>
            <a:normAutofit fontScale="85000" lnSpcReduction="20000"/>
          </a:bodyPr>
          <a:lstStyle/>
          <a:p>
            <a:pPr lvl="0"/>
            <a:r>
              <a:rPr lang="en-US" dirty="0" smtClean="0"/>
              <a:t>IRP is the only federally funded poverty center in the US</a:t>
            </a:r>
          </a:p>
          <a:p>
            <a:pPr lvl="1"/>
            <a:r>
              <a:rPr lang="en-US" dirty="0" smtClean="0"/>
              <a:t>Implementing a 5-year </a:t>
            </a:r>
            <a:r>
              <a:rPr lang="en-US" dirty="0"/>
              <a:t>(2016-2021) </a:t>
            </a:r>
            <a:r>
              <a:rPr lang="en-US" dirty="0" smtClean="0"/>
              <a:t>cooperative </a:t>
            </a:r>
            <a:r>
              <a:rPr lang="en-US" dirty="0"/>
              <a:t>agreement with the </a:t>
            </a:r>
            <a:r>
              <a:rPr lang="en-US" u="sng" dirty="0">
                <a:hlinkClick r:id="rId2"/>
              </a:rPr>
              <a:t>Office of the Assistant Secretary for Planning and Evaluation</a:t>
            </a:r>
            <a:r>
              <a:rPr lang="en-US" dirty="0"/>
              <a:t> (ASPE) in the </a:t>
            </a:r>
            <a:r>
              <a:rPr lang="en-US" u="sng" dirty="0">
                <a:hlinkClick r:id="rId3"/>
              </a:rPr>
              <a:t>U.S. Department of Health and Human Services</a:t>
            </a:r>
            <a:r>
              <a:rPr lang="en-US" dirty="0"/>
              <a:t> (</a:t>
            </a:r>
            <a:r>
              <a:rPr lang="en-US" dirty="0" smtClean="0"/>
              <a:t>HHS)</a:t>
            </a:r>
          </a:p>
          <a:p>
            <a:pPr lvl="0"/>
            <a:r>
              <a:rPr lang="en-US" dirty="0" smtClean="0"/>
              <a:t>Overall goal: </a:t>
            </a:r>
          </a:p>
          <a:p>
            <a:pPr lvl="1"/>
            <a:r>
              <a:rPr lang="en-US" dirty="0" smtClean="0"/>
              <a:t>Increase </a:t>
            </a:r>
            <a:r>
              <a:rPr lang="en-US" dirty="0"/>
              <a:t>the effectiveness of public policies by building the evidence base on the causes of poverty and inequality and the impact of related policies and </a:t>
            </a:r>
            <a:r>
              <a:rPr lang="en-US" dirty="0" smtClean="0"/>
              <a:t>programs</a:t>
            </a:r>
          </a:p>
          <a:p>
            <a:pPr lvl="0"/>
            <a:r>
              <a:rPr lang="en-US" dirty="0" smtClean="0"/>
              <a:t>Three required areas of activities:</a:t>
            </a:r>
          </a:p>
          <a:p>
            <a:pPr lvl="1"/>
            <a:r>
              <a:rPr lang="en-US" dirty="0" smtClean="0"/>
              <a:t>Research</a:t>
            </a:r>
          </a:p>
          <a:p>
            <a:pPr lvl="1"/>
            <a:r>
              <a:rPr lang="en-US" dirty="0" smtClean="0"/>
              <a:t>Training and mentoring </a:t>
            </a:r>
          </a:p>
          <a:p>
            <a:pPr lvl="1"/>
            <a:r>
              <a:rPr lang="en-US" dirty="0" smtClean="0"/>
              <a:t>Dissemination</a:t>
            </a:r>
            <a:endParaRPr lang="en-US" dirty="0"/>
          </a:p>
          <a:p>
            <a:pPr lvl="1"/>
            <a:endParaRPr lang="en-US" dirty="0" smtClean="0"/>
          </a:p>
          <a:p>
            <a:pPr lvl="1"/>
            <a:endParaRPr lang="en-US" dirty="0"/>
          </a:p>
        </p:txBody>
      </p:sp>
    </p:spTree>
    <p:extLst>
      <p:ext uri="{BB962C8B-B14F-4D97-AF65-F5344CB8AC3E}">
        <p14:creationId xmlns:p14="http://schemas.microsoft.com/office/powerpoint/2010/main" val="379368494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ASPE-Supported </a:t>
            </a:r>
            <a:r>
              <a:rPr lang="en-US" b="1" dirty="0" smtClean="0"/>
              <a:t>Research</a:t>
            </a:r>
            <a:r>
              <a:rPr lang="en-US" dirty="0" smtClean="0"/>
              <a:t> Activities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6746628"/>
              </p:ext>
            </p:extLst>
          </p:nvPr>
        </p:nvGraphicFramePr>
        <p:xfrm>
          <a:off x="457200" y="1600200"/>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361852935"/>
                    </a:ext>
                  </a:extLst>
                </a:gridCol>
                <a:gridCol w="4114800">
                  <a:extLst>
                    <a:ext uri="{9D8B030D-6E8A-4147-A177-3AD203B41FA5}">
                      <a16:colId xmlns:a16="http://schemas.microsoft.com/office/drawing/2014/main" val="912829224"/>
                    </a:ext>
                  </a:extLst>
                </a:gridCol>
              </a:tblGrid>
              <a:tr h="4572000">
                <a:tc>
                  <a:txBody>
                    <a:bodyPr/>
                    <a:lstStyle/>
                    <a:p>
                      <a:r>
                        <a:rPr lang="en-US" sz="1800" b="1" u="sng" kern="1200" dirty="0" smtClean="0">
                          <a:solidFill>
                            <a:schemeClr val="lt1"/>
                          </a:solidFill>
                          <a:effectLst/>
                          <a:latin typeface="+mn-lt"/>
                          <a:ea typeface="+mn-ea"/>
                          <a:cs typeface="+mn-cs"/>
                        </a:rPr>
                        <a:t>Cross-Theme Research Activities</a:t>
                      </a:r>
                    </a:p>
                    <a:p>
                      <a:pPr marL="457200" indent="-457200"/>
                      <a:r>
                        <a:rPr lang="en-US" sz="1800" b="0" kern="1200" dirty="0" smtClean="0">
                          <a:solidFill>
                            <a:schemeClr val="tx1"/>
                          </a:solidFill>
                          <a:effectLst/>
                          <a:latin typeface="+mn-lt"/>
                          <a:ea typeface="+mn-ea"/>
                          <a:cs typeface="+mn-cs"/>
                        </a:rPr>
                        <a:t>Annual Poverty Research and Policy Forum </a:t>
                      </a:r>
                    </a:p>
                    <a:p>
                      <a:pPr marL="457200" indent="-457200"/>
                      <a:r>
                        <a:rPr lang="en-US" sz="1800" b="0" kern="1200" dirty="0" smtClean="0">
                          <a:solidFill>
                            <a:schemeClr val="tx1"/>
                          </a:solidFill>
                          <a:effectLst/>
                          <a:latin typeface="+mn-lt"/>
                          <a:ea typeface="+mn-ea"/>
                          <a:cs typeface="+mn-cs"/>
                        </a:rPr>
                        <a:t>Quarterly Poverty Policy-Research Memoranda to ASPE Leadership </a:t>
                      </a:r>
                    </a:p>
                    <a:p>
                      <a:pPr marL="457200" indent="-457200"/>
                      <a:r>
                        <a:rPr lang="en-US" sz="1800" b="0" kern="1200" dirty="0" smtClean="0">
                          <a:solidFill>
                            <a:schemeClr val="tx1"/>
                          </a:solidFill>
                          <a:effectLst/>
                          <a:latin typeface="+mn-lt"/>
                          <a:ea typeface="+mn-ea"/>
                          <a:cs typeface="+mn-cs"/>
                        </a:rPr>
                        <a:t>Quarterly IRP-ASPE Learning Exchanges and</a:t>
                      </a:r>
                      <a:r>
                        <a:rPr lang="en-US" sz="1800" b="0" kern="1200" baseline="0" dirty="0" smtClean="0">
                          <a:solidFill>
                            <a:schemeClr val="tx1"/>
                          </a:solidFill>
                          <a:effectLst/>
                          <a:latin typeface="+mn-lt"/>
                          <a:ea typeface="+mn-ea"/>
                          <a:cs typeface="+mn-cs"/>
                        </a:rPr>
                        <a:t> “Pop-Up Panels”</a:t>
                      </a:r>
                      <a:endParaRPr lang="en-US" sz="1800" b="0" kern="1200" dirty="0" smtClean="0">
                        <a:solidFill>
                          <a:schemeClr val="tx1"/>
                        </a:solidFill>
                        <a:effectLst/>
                        <a:latin typeface="+mn-lt"/>
                        <a:ea typeface="+mn-ea"/>
                        <a:cs typeface="+mn-cs"/>
                      </a:endParaRPr>
                    </a:p>
                    <a:p>
                      <a:pPr marL="457200" indent="-457200"/>
                      <a:r>
                        <a:rPr lang="en-US" sz="1800" b="0" kern="1200" dirty="0" smtClean="0">
                          <a:solidFill>
                            <a:schemeClr val="tx1"/>
                          </a:solidFill>
                          <a:effectLst/>
                          <a:latin typeface="+mn-lt"/>
                          <a:ea typeface="+mn-ea"/>
                          <a:cs typeface="+mn-cs"/>
                        </a:rPr>
                        <a:t>Rapid-Response Technical Assistance Memoranda</a:t>
                      </a:r>
                    </a:p>
                    <a:p>
                      <a:pPr marL="457200" indent="-457200"/>
                      <a:r>
                        <a:rPr lang="en-US" sz="1800" b="0" kern="1200" dirty="0" smtClean="0">
                          <a:solidFill>
                            <a:schemeClr val="tx1"/>
                          </a:solidFill>
                          <a:effectLst/>
                          <a:latin typeface="+mn-lt"/>
                          <a:ea typeface="+mn-ea"/>
                          <a:cs typeface="+mn-cs"/>
                        </a:rPr>
                        <a:t>Short-Term In-Residence Program at ASPE</a:t>
                      </a:r>
                    </a:p>
                    <a:p>
                      <a:pPr marL="457200" indent="-457200"/>
                      <a:r>
                        <a:rPr lang="en-US" sz="1800" b="0" kern="1200" dirty="0" smtClean="0">
                          <a:solidFill>
                            <a:schemeClr val="tx1"/>
                          </a:solidFill>
                          <a:effectLst/>
                          <a:latin typeface="+mn-lt"/>
                          <a:ea typeface="+mn-ea"/>
                          <a:cs typeface="+mn-cs"/>
                        </a:rPr>
                        <a:t>Extramural and Intramural Small Research Grant Competitions Dissertation Fellowships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457200" indent="-457200"/>
                      <a:r>
                        <a:rPr lang="en-US" sz="1800" b="0" kern="1200" dirty="0" smtClean="0">
                          <a:solidFill>
                            <a:schemeClr val="tx1"/>
                          </a:solidFill>
                          <a:effectLst/>
                          <a:latin typeface="+mn-lt"/>
                          <a:ea typeface="+mn-ea"/>
                          <a:cs typeface="+mn-cs"/>
                        </a:rPr>
                        <a:t>Scholar-in-Residence Program for Underrepresented Groups </a:t>
                      </a:r>
                    </a:p>
                    <a:p>
                      <a:pPr marL="457200" indent="-457200"/>
                      <a:r>
                        <a:rPr lang="en-US" sz="1800" b="0" kern="1200" dirty="0" smtClean="0">
                          <a:solidFill>
                            <a:schemeClr val="tx1"/>
                          </a:solidFill>
                          <a:effectLst/>
                          <a:latin typeface="+mn-lt"/>
                          <a:ea typeface="+mn-ea"/>
                          <a:cs typeface="+mn-cs"/>
                        </a:rPr>
                        <a:t>Dissertation Proposal Workshop for Underrepresented Graduate Students </a:t>
                      </a:r>
                      <a:endParaRPr lang="en-US" sz="1800" b="0" u="sng" kern="1200" dirty="0" smtClean="0">
                        <a:solidFill>
                          <a:schemeClr val="tx1"/>
                        </a:solidFill>
                        <a:effectLst/>
                        <a:latin typeface="+mn-lt"/>
                        <a:ea typeface="+mn-ea"/>
                        <a:cs typeface="+mn-cs"/>
                      </a:endParaRPr>
                    </a:p>
                    <a:p>
                      <a:endParaRPr lang="en-US" sz="1800" b="1" u="sng" kern="1200" dirty="0" smtClean="0">
                        <a:solidFill>
                          <a:schemeClr val="lt1"/>
                        </a:solidFill>
                        <a:effectLst/>
                        <a:latin typeface="+mn-lt"/>
                        <a:ea typeface="+mn-ea"/>
                        <a:cs typeface="+mn-cs"/>
                      </a:endParaRPr>
                    </a:p>
                    <a:p>
                      <a:r>
                        <a:rPr lang="en-US" sz="1800" b="1" u="sng" kern="1200" dirty="0" smtClean="0">
                          <a:solidFill>
                            <a:schemeClr val="lt1"/>
                          </a:solidFill>
                          <a:effectLst/>
                          <a:latin typeface="+mn-lt"/>
                          <a:ea typeface="+mn-ea"/>
                          <a:cs typeface="+mn-cs"/>
                        </a:rPr>
                        <a:t>U.S. Collaborative of Poverty Centers </a:t>
                      </a:r>
                    </a:p>
                    <a:p>
                      <a:r>
                        <a:rPr lang="en-US" sz="1800" b="1" kern="1200" dirty="0" smtClean="0">
                          <a:solidFill>
                            <a:schemeClr val="lt1"/>
                          </a:solidFill>
                          <a:effectLst/>
                          <a:latin typeface="+mn-lt"/>
                          <a:ea typeface="+mn-ea"/>
                          <a:cs typeface="+mn-cs"/>
                        </a:rPr>
                        <a:t> </a:t>
                      </a:r>
                    </a:p>
                    <a:p>
                      <a:r>
                        <a:rPr lang="en-US" sz="1800" b="1" u="sng" kern="1200" dirty="0" smtClean="0">
                          <a:solidFill>
                            <a:schemeClr val="lt1"/>
                          </a:solidFill>
                          <a:effectLst/>
                          <a:latin typeface="+mn-lt"/>
                          <a:ea typeface="+mn-ea"/>
                          <a:cs typeface="+mn-cs"/>
                        </a:rPr>
                        <a:t>Other Research Activities</a:t>
                      </a:r>
                    </a:p>
                    <a:p>
                      <a:r>
                        <a:rPr lang="en-US" sz="1800" b="0" kern="1200" dirty="0" smtClean="0">
                          <a:solidFill>
                            <a:schemeClr val="tx1"/>
                          </a:solidFill>
                          <a:effectLst/>
                          <a:latin typeface="+mn-lt"/>
                          <a:ea typeface="+mn-ea"/>
                          <a:cs typeface="+mn-cs"/>
                        </a:rPr>
                        <a:t>IRP Summer Research Workshop </a:t>
                      </a:r>
                    </a:p>
                    <a:p>
                      <a:r>
                        <a:rPr lang="en-US" sz="1800" b="0" kern="1200" dirty="0" smtClean="0">
                          <a:solidFill>
                            <a:schemeClr val="tx1"/>
                          </a:solidFill>
                          <a:effectLst/>
                          <a:latin typeface="+mn-lt"/>
                          <a:ea typeface="+mn-ea"/>
                          <a:cs typeface="+mn-cs"/>
                        </a:rPr>
                        <a:t>IRP UW–Madison Seminar Series </a:t>
                      </a:r>
                    </a:p>
                    <a:p>
                      <a:pPr marL="457200" indent="-457200"/>
                      <a:r>
                        <a:rPr lang="en-US" sz="1800" b="0" kern="1200" dirty="0" smtClean="0">
                          <a:solidFill>
                            <a:schemeClr val="tx1"/>
                          </a:solidFill>
                          <a:effectLst/>
                          <a:latin typeface="+mn-lt"/>
                          <a:ea typeface="+mn-ea"/>
                          <a:cs typeface="+mn-cs"/>
                        </a:rPr>
                        <a:t>Summative Antipoverty Policy Volumes </a:t>
                      </a:r>
                    </a:p>
                    <a:p>
                      <a:r>
                        <a:rPr lang="en-US" sz="1800" b="0" kern="1200" dirty="0" smtClean="0">
                          <a:solidFill>
                            <a:schemeClr val="tx1"/>
                          </a:solidFill>
                          <a:effectLst/>
                          <a:latin typeface="+mn-lt"/>
                          <a:ea typeface="+mn-ea"/>
                          <a:cs typeface="+mn-cs"/>
                        </a:rPr>
                        <a:t>Ongoing Research</a:t>
                      </a:r>
                    </a:p>
                    <a:p>
                      <a:r>
                        <a:rPr lang="en-US" sz="1800" b="0" kern="1200" dirty="0" smtClean="0">
                          <a:solidFill>
                            <a:schemeClr val="tx1"/>
                          </a:solidFill>
                          <a:effectLst/>
                          <a:latin typeface="+mn-lt"/>
                          <a:ea typeface="+mn-ea"/>
                          <a:cs typeface="+mn-cs"/>
                        </a:rPr>
                        <a:t>Grants Administration and Support</a:t>
                      </a:r>
                    </a:p>
                    <a:p>
                      <a:endParaRPr lang="en-US"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5998"/>
                  </a:ext>
                </a:extLst>
              </a:tr>
            </a:tbl>
          </a:graphicData>
        </a:graphic>
      </p:graphicFrame>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17</a:t>
            </a:fld>
            <a:endParaRPr lang="en-US" dirty="0"/>
          </a:p>
        </p:txBody>
      </p:sp>
    </p:spTree>
    <p:extLst>
      <p:ext uri="{BB962C8B-B14F-4D97-AF65-F5344CB8AC3E}">
        <p14:creationId xmlns:p14="http://schemas.microsoft.com/office/powerpoint/2010/main" val="337760230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Complementary Research </a:t>
            </a:r>
            <a:r>
              <a:rPr lang="en-US" sz="3600" dirty="0" smtClean="0"/>
              <a:t>Activities</a:t>
            </a:r>
            <a:endParaRPr lang="en-US" sz="3600" dirty="0"/>
          </a:p>
        </p:txBody>
      </p:sp>
      <p:sp>
        <p:nvSpPr>
          <p:cNvPr id="3" name="Content Placeholder 2"/>
          <p:cNvSpPr>
            <a:spLocks noGrp="1"/>
          </p:cNvSpPr>
          <p:nvPr>
            <p:ph idx="1"/>
          </p:nvPr>
        </p:nvSpPr>
        <p:spPr>
          <a:xfrm>
            <a:off x="76200" y="1485899"/>
            <a:ext cx="8915400" cy="4914901"/>
          </a:xfrm>
        </p:spPr>
        <p:txBody>
          <a:bodyPr>
            <a:normAutofit fontScale="92500" lnSpcReduction="20000"/>
          </a:bodyPr>
          <a:lstStyle/>
          <a:p>
            <a:r>
              <a:rPr lang="en-US" sz="3000" dirty="0" smtClean="0"/>
              <a:t>Child Support Non-custodial Parent Employment Demonstration (CSPED)</a:t>
            </a:r>
          </a:p>
          <a:p>
            <a:pPr lvl="1"/>
            <a:r>
              <a:rPr lang="en-US" sz="2600" dirty="0" smtClean="0"/>
              <a:t>8-state randomized </a:t>
            </a:r>
            <a:r>
              <a:rPr lang="en-US" sz="2600" dirty="0"/>
              <a:t>study of programs to improve </a:t>
            </a:r>
            <a:r>
              <a:rPr lang="en-US" sz="2600" dirty="0" smtClean="0"/>
              <a:t>non-custodial parent employment </a:t>
            </a:r>
            <a:r>
              <a:rPr lang="en-US" sz="2600" dirty="0"/>
              <a:t>and earnings, child support payment, and involvement with </a:t>
            </a:r>
            <a:r>
              <a:rPr lang="en-US" sz="2600" dirty="0" smtClean="0"/>
              <a:t>children</a:t>
            </a:r>
          </a:p>
          <a:p>
            <a:r>
              <a:rPr lang="en-US" sz="3000" dirty="0" smtClean="0">
                <a:solidFill>
                  <a:schemeClr val="accent3"/>
                </a:solidFill>
              </a:rPr>
              <a:t>Baby’s First Years</a:t>
            </a:r>
          </a:p>
          <a:p>
            <a:pPr lvl="1"/>
            <a:r>
              <a:rPr lang="en-US" sz="2600" dirty="0" smtClean="0">
                <a:solidFill>
                  <a:schemeClr val="accent3"/>
                </a:solidFill>
              </a:rPr>
              <a:t>Randomized study that that will explore whether income </a:t>
            </a:r>
            <a:r>
              <a:rPr lang="en-US" sz="2600" dirty="0">
                <a:solidFill>
                  <a:schemeClr val="accent3"/>
                </a:solidFill>
              </a:rPr>
              <a:t>level actually has a causative effect on brain development</a:t>
            </a:r>
            <a:endParaRPr lang="en-US" sz="2600" dirty="0" smtClean="0">
              <a:solidFill>
                <a:schemeClr val="accent3"/>
              </a:solidFill>
            </a:endParaRPr>
          </a:p>
          <a:p>
            <a:r>
              <a:rPr lang="en-US" sz="3000" dirty="0" smtClean="0">
                <a:solidFill>
                  <a:schemeClr val="accent3"/>
                </a:solidFill>
              </a:rPr>
              <a:t>Researcher-Practitioner </a:t>
            </a:r>
            <a:r>
              <a:rPr lang="en-US" sz="3000" dirty="0">
                <a:solidFill>
                  <a:schemeClr val="accent3"/>
                </a:solidFill>
              </a:rPr>
              <a:t>Partnerships for Timely Program Evaluations Using Existing </a:t>
            </a:r>
            <a:r>
              <a:rPr lang="en-US" sz="3000" dirty="0" smtClean="0">
                <a:solidFill>
                  <a:schemeClr val="accent3"/>
                </a:solidFill>
              </a:rPr>
              <a:t>Data</a:t>
            </a:r>
          </a:p>
          <a:p>
            <a:pPr lvl="1"/>
            <a:r>
              <a:rPr lang="en-US" sz="2600" dirty="0" smtClean="0">
                <a:solidFill>
                  <a:schemeClr val="accent3"/>
                </a:solidFill>
              </a:rPr>
              <a:t>Re-grant program funded by The JPB Foundation</a:t>
            </a:r>
            <a:endParaRPr lang="en-US" sz="2600" dirty="0">
              <a:solidFill>
                <a:schemeClr val="accent3"/>
              </a:solidFill>
            </a:endParaRPr>
          </a:p>
          <a:p>
            <a:pPr lvl="2"/>
            <a:r>
              <a:rPr lang="en-US" dirty="0" smtClean="0"/>
              <a:t>“Does </a:t>
            </a:r>
            <a:r>
              <a:rPr lang="en-US" dirty="0"/>
              <a:t>the Labor Market Give Credit for Learning Online</a:t>
            </a:r>
            <a:r>
              <a:rPr lang="en-US" dirty="0" smtClean="0"/>
              <a:t>?”</a:t>
            </a:r>
          </a:p>
          <a:p>
            <a:pPr lvl="2"/>
            <a:r>
              <a:rPr lang="en-US" dirty="0" smtClean="0"/>
              <a:t>“Leveraging </a:t>
            </a:r>
            <a:r>
              <a:rPr lang="en-US" dirty="0"/>
              <a:t>Administrative Data to Increase Take-Up of SNAP and </a:t>
            </a:r>
            <a:r>
              <a:rPr lang="en-US" dirty="0" smtClean="0"/>
              <a:t>EITC”</a:t>
            </a:r>
            <a:endParaRPr lang="en-US" dirty="0"/>
          </a:p>
          <a:p>
            <a:pPr marL="457200" lvl="1" indent="0">
              <a:buNone/>
            </a:pPr>
            <a:endParaRPr lang="en-US" dirty="0"/>
          </a:p>
          <a:p>
            <a:pPr lvl="1"/>
            <a:endParaRPr lang="en-US" sz="2800" dirty="0" smtClean="0"/>
          </a:p>
          <a:p>
            <a:endParaRPr lang="en-US" sz="2000"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18</a:t>
            </a:fld>
            <a:endParaRPr lang="en-US" dirty="0"/>
          </a:p>
        </p:txBody>
      </p:sp>
    </p:spTree>
    <p:extLst>
      <p:ext uri="{BB962C8B-B14F-4D97-AF65-F5344CB8AC3E}">
        <p14:creationId xmlns:p14="http://schemas.microsoft.com/office/powerpoint/2010/main" val="36292300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Research Networks</a:t>
            </a:r>
            <a:endParaRPr lang="en-US" dirty="0"/>
          </a:p>
        </p:txBody>
      </p:sp>
      <p:sp>
        <p:nvSpPr>
          <p:cNvPr id="3" name="Content Placeholder 2"/>
          <p:cNvSpPr>
            <a:spLocks noGrp="1"/>
          </p:cNvSpPr>
          <p:nvPr>
            <p:ph idx="1"/>
          </p:nvPr>
        </p:nvSpPr>
        <p:spPr/>
        <p:txBody>
          <a:bodyPr/>
          <a:lstStyle/>
          <a:p>
            <a:pPr>
              <a:spcBef>
                <a:spcPts val="0"/>
              </a:spcBef>
            </a:pPr>
            <a:r>
              <a:rPr lang="en-US" sz="2800" dirty="0"/>
              <a:t>Designed </a:t>
            </a:r>
            <a:r>
              <a:rPr lang="en-US" sz="2800" dirty="0" smtClean="0"/>
              <a:t>as intellectual </a:t>
            </a:r>
            <a:r>
              <a:rPr lang="en-US" sz="2800" dirty="0"/>
              <a:t>“hubs” of </a:t>
            </a:r>
            <a:r>
              <a:rPr lang="en-US" sz="2800" dirty="0" smtClean="0"/>
              <a:t>IRP’s </a:t>
            </a:r>
            <a:r>
              <a:rPr lang="en-US" sz="2800" dirty="0"/>
              <a:t>work</a:t>
            </a:r>
          </a:p>
          <a:p>
            <a:pPr>
              <a:spcBef>
                <a:spcPts val="0"/>
              </a:spcBef>
            </a:pPr>
            <a:r>
              <a:rPr lang="en-US" sz="2800" dirty="0"/>
              <a:t>Informs </a:t>
            </a:r>
            <a:r>
              <a:rPr lang="en-US" sz="2800" dirty="0" smtClean="0"/>
              <a:t>nearly </a:t>
            </a:r>
            <a:r>
              <a:rPr lang="en-US" sz="2800" dirty="0"/>
              <a:t>all major IRP activities </a:t>
            </a:r>
          </a:p>
          <a:p>
            <a:pPr>
              <a:spcBef>
                <a:spcPts val="0"/>
              </a:spcBef>
            </a:pPr>
            <a:r>
              <a:rPr lang="en-US" sz="2800" dirty="0"/>
              <a:t>Current networks:</a:t>
            </a:r>
          </a:p>
          <a:p>
            <a:pPr lvl="1">
              <a:spcBef>
                <a:spcPts val="0"/>
              </a:spcBef>
            </a:pPr>
            <a:r>
              <a:rPr lang="en-US" sz="2400" dirty="0"/>
              <a:t>Poverty and geography </a:t>
            </a:r>
          </a:p>
          <a:p>
            <a:pPr lvl="1">
              <a:spcBef>
                <a:spcPts val="0"/>
              </a:spcBef>
            </a:pPr>
            <a:r>
              <a:rPr lang="en-US" sz="2400" dirty="0"/>
              <a:t>Poverty and family functioning </a:t>
            </a:r>
          </a:p>
          <a:p>
            <a:pPr lvl="1">
              <a:spcBef>
                <a:spcPts val="0"/>
              </a:spcBef>
            </a:pPr>
            <a:r>
              <a:rPr lang="en-US" sz="2400" dirty="0"/>
              <a:t>Poverty, employment, and self-sufficiency</a:t>
            </a:r>
          </a:p>
          <a:p>
            <a:pPr lvl="1">
              <a:spcBef>
                <a:spcPts val="0"/>
              </a:spcBef>
            </a:pPr>
            <a:r>
              <a:rPr lang="en-US" sz="2400" dirty="0"/>
              <a:t>Poverty and the transition to adulthood</a:t>
            </a:r>
          </a:p>
          <a:p>
            <a:pPr lvl="1">
              <a:spcBef>
                <a:spcPts val="0"/>
              </a:spcBef>
            </a:pPr>
            <a:r>
              <a:rPr lang="en-US" sz="2400" dirty="0"/>
              <a:t>Poverty and tax policy</a:t>
            </a:r>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19</a:t>
            </a:fld>
            <a:endParaRPr lang="en-US" dirty="0"/>
          </a:p>
        </p:txBody>
      </p:sp>
    </p:spTree>
    <p:extLst>
      <p:ext uri="{BB962C8B-B14F-4D97-AF65-F5344CB8AC3E}">
        <p14:creationId xmlns:p14="http://schemas.microsoft.com/office/powerpoint/2010/main" val="181478181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4721" y="1600200"/>
            <a:ext cx="8229600" cy="4800600"/>
          </a:xfrm>
        </p:spPr>
        <p:txBody>
          <a:bodyPr>
            <a:normAutofit/>
          </a:bodyPr>
          <a:lstStyle/>
          <a:p>
            <a:pPr marL="0" indent="0">
              <a:buNone/>
            </a:pPr>
            <a:endParaRPr lang="en-US" sz="800" dirty="0" smtClean="0"/>
          </a:p>
          <a:p>
            <a:r>
              <a:rPr lang="en-US" dirty="0" smtClean="0"/>
              <a:t>What (and who) is the Institute for Research on Poverty (IRP)? </a:t>
            </a:r>
            <a:endParaRPr lang="en-US" dirty="0"/>
          </a:p>
          <a:p>
            <a:r>
              <a:rPr lang="en-US" dirty="0" smtClean="0"/>
              <a:t>The Wisconsin Idea at IRP</a:t>
            </a:r>
          </a:p>
          <a:p>
            <a:pPr lvl="1"/>
            <a:r>
              <a:rPr lang="en-US" dirty="0" smtClean="0"/>
              <a:t>Some history</a:t>
            </a:r>
          </a:p>
          <a:p>
            <a:pPr lvl="1"/>
            <a:r>
              <a:rPr lang="en-US" dirty="0" smtClean="0"/>
              <a:t>IRP as the National Poverty Center</a:t>
            </a:r>
          </a:p>
          <a:p>
            <a:pPr lvl="1"/>
            <a:r>
              <a:rPr lang="en-US" dirty="0" smtClean="0"/>
              <a:t>Work with WI State Agencies</a:t>
            </a:r>
          </a:p>
          <a:p>
            <a:pPr lvl="1"/>
            <a:r>
              <a:rPr lang="en-US" dirty="0" smtClean="0"/>
              <a:t>DreamUp Wisconsin</a:t>
            </a:r>
          </a:p>
          <a:p>
            <a:r>
              <a:rPr lang="en-US" dirty="0" smtClean="0"/>
              <a:t>Helping IRP realize the WI Idea</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2</a:t>
            </a:fld>
            <a:endParaRPr lang="en-US" dirty="0"/>
          </a:p>
        </p:txBody>
      </p:sp>
    </p:spTree>
    <p:extLst>
      <p:ext uri="{BB962C8B-B14F-4D97-AF65-F5344CB8AC3E}">
        <p14:creationId xmlns:p14="http://schemas.microsoft.com/office/powerpoint/2010/main" val="1685362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Russell Sage Foundation </a:t>
            </a:r>
            <a:r>
              <a:rPr lang="en-US" dirty="0" smtClean="0"/>
              <a:t/>
            </a:r>
            <a:br>
              <a:rPr lang="en-US" dirty="0" smtClean="0"/>
            </a:br>
            <a:r>
              <a:rPr lang="en-US" dirty="0" smtClean="0"/>
              <a:t>Journal </a:t>
            </a:r>
            <a:r>
              <a:rPr lang="en-US" dirty="0"/>
              <a:t>of the Social </a:t>
            </a:r>
            <a:r>
              <a:rPr lang="en-US" dirty="0" smtClean="0"/>
              <a:t>Sciences</a:t>
            </a:r>
            <a:endParaRPr lang="en-US" dirty="0"/>
          </a:p>
        </p:txBody>
      </p:sp>
      <p:sp>
        <p:nvSpPr>
          <p:cNvPr id="3" name="Content Placeholder 2"/>
          <p:cNvSpPr>
            <a:spLocks noGrp="1"/>
          </p:cNvSpPr>
          <p:nvPr>
            <p:ph idx="1"/>
          </p:nvPr>
        </p:nvSpPr>
        <p:spPr>
          <a:xfrm>
            <a:off x="457201" y="1585118"/>
            <a:ext cx="8229600" cy="5044282"/>
          </a:xfrm>
        </p:spPr>
        <p:txBody>
          <a:bodyPr>
            <a:normAutofit fontScale="55000" lnSpcReduction="20000"/>
          </a:bodyPr>
          <a:lstStyle/>
          <a:p>
            <a:pPr marL="0" indent="0">
              <a:buNone/>
            </a:pPr>
            <a:r>
              <a:rPr lang="en-US" b="1" i="1" dirty="0" smtClean="0"/>
              <a:t>Anti-poverty </a:t>
            </a:r>
            <a:r>
              <a:rPr lang="en-US" b="1" i="1" dirty="0"/>
              <a:t>Policy Innovations  for the United </a:t>
            </a:r>
            <a:r>
              <a:rPr lang="en-US" b="1" i="1" dirty="0" smtClean="0"/>
              <a:t>States </a:t>
            </a:r>
          </a:p>
          <a:p>
            <a:pPr marL="0" indent="0">
              <a:buNone/>
            </a:pPr>
            <a:r>
              <a:rPr lang="en-US" dirty="0" smtClean="0"/>
              <a:t>Vol. 4, No. 2 &amp; 3, Feb. </a:t>
            </a:r>
            <a:r>
              <a:rPr lang="en-US" dirty="0"/>
              <a:t>2018 (</a:t>
            </a:r>
            <a:r>
              <a:rPr lang="en-US" dirty="0">
                <a:hlinkClick r:id="rId2"/>
              </a:rPr>
              <a:t>https://</a:t>
            </a:r>
            <a:r>
              <a:rPr lang="en-US" dirty="0" smtClean="0">
                <a:hlinkClick r:id="rId2"/>
              </a:rPr>
              <a:t>www.rsfjournal.org/loi/rsf</a:t>
            </a:r>
            <a:r>
              <a:rPr lang="en-US" dirty="0" smtClean="0"/>
              <a:t>)</a:t>
            </a:r>
          </a:p>
          <a:p>
            <a:pPr marL="0" indent="0">
              <a:buNone/>
            </a:pPr>
            <a:r>
              <a:rPr lang="en-US" dirty="0" smtClean="0"/>
              <a:t>Editors: </a:t>
            </a:r>
            <a:r>
              <a:rPr lang="en-US" dirty="0"/>
              <a:t>Lawrence M. </a:t>
            </a:r>
            <a:r>
              <a:rPr lang="en-US" dirty="0" smtClean="0"/>
              <a:t>Berger, Maria Cancian, Katherine Magnuson</a:t>
            </a:r>
          </a:p>
          <a:p>
            <a:pPr marL="0" indent="0">
              <a:buNone/>
            </a:pPr>
            <a:endParaRPr lang="en-US" dirty="0" smtClean="0"/>
          </a:p>
          <a:p>
            <a:r>
              <a:rPr lang="en-US" dirty="0"/>
              <a:t>Universal child allowance</a:t>
            </a:r>
          </a:p>
          <a:p>
            <a:r>
              <a:rPr lang="en-US" dirty="0"/>
              <a:t>Cash for </a:t>
            </a:r>
            <a:r>
              <a:rPr lang="en-US" dirty="0" smtClean="0"/>
              <a:t>kids (universal child benefit)</a:t>
            </a:r>
            <a:endParaRPr lang="en-US" dirty="0"/>
          </a:p>
          <a:p>
            <a:r>
              <a:rPr lang="en-US" dirty="0"/>
              <a:t>Minimum benefit plan for elderly</a:t>
            </a:r>
          </a:p>
          <a:p>
            <a:r>
              <a:rPr lang="en-US" dirty="0"/>
              <a:t>Single-parent family </a:t>
            </a:r>
            <a:r>
              <a:rPr lang="en-US" dirty="0" smtClean="0"/>
              <a:t>policy reforms</a:t>
            </a:r>
          </a:p>
          <a:p>
            <a:r>
              <a:rPr lang="en-US" dirty="0" smtClean="0"/>
              <a:t>Reconstructing Supplemental Nutrition Assistance Program (SNAP)</a:t>
            </a:r>
            <a:endParaRPr lang="en-US" dirty="0"/>
          </a:p>
          <a:p>
            <a:r>
              <a:rPr lang="en-US" dirty="0"/>
              <a:t>Renter’s tax </a:t>
            </a:r>
            <a:r>
              <a:rPr lang="en-US" dirty="0" smtClean="0"/>
              <a:t>credit</a:t>
            </a:r>
          </a:p>
          <a:p>
            <a:r>
              <a:rPr lang="en-US" dirty="0" smtClean="0"/>
              <a:t>“Rainy Day” component of Earned Income Tax Credit (EITC)</a:t>
            </a:r>
            <a:endParaRPr lang="en-US" dirty="0"/>
          </a:p>
          <a:p>
            <a:r>
              <a:rPr lang="en-US" dirty="0" smtClean="0"/>
              <a:t>Minimum wage &amp; “making work pay” via the tax system</a:t>
            </a:r>
          </a:p>
          <a:p>
            <a:r>
              <a:rPr lang="en-US" dirty="0" smtClean="0"/>
              <a:t>Federal job guarantee</a:t>
            </a:r>
          </a:p>
          <a:p>
            <a:r>
              <a:rPr lang="en-US" dirty="0" smtClean="0"/>
              <a:t>National subsidized employment</a:t>
            </a:r>
          </a:p>
          <a:p>
            <a:r>
              <a:rPr lang="en-US" dirty="0" smtClean="0"/>
              <a:t>“Race to the Top” in public higher education</a:t>
            </a:r>
          </a:p>
          <a:p>
            <a:r>
              <a:rPr lang="en-US" dirty="0" smtClean="0"/>
              <a:t>Postsecondary pathways out of poverty</a:t>
            </a:r>
          </a:p>
          <a:p>
            <a:r>
              <a:rPr lang="en-US" dirty="0" smtClean="0"/>
              <a:t>Two-generation human capital (Head Start + community colleges)</a:t>
            </a:r>
          </a:p>
          <a:p>
            <a:r>
              <a:rPr lang="en-US" dirty="0" smtClean="0"/>
              <a:t>Long-acting reversible contraceptives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20</a:t>
            </a:fld>
            <a:endParaRPr lang="en-US" dirty="0"/>
          </a:p>
        </p:txBody>
      </p:sp>
    </p:spTree>
    <p:extLst>
      <p:ext uri="{BB962C8B-B14F-4D97-AF65-F5344CB8AC3E}">
        <p14:creationId xmlns:p14="http://schemas.microsoft.com/office/powerpoint/2010/main" val="129230353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ASPE-Supported </a:t>
            </a:r>
            <a:r>
              <a:rPr lang="en-US" sz="3600" b="1" dirty="0" smtClean="0"/>
              <a:t>Dissemination</a:t>
            </a:r>
            <a:r>
              <a:rPr lang="en-US" sz="3600" dirty="0" smtClean="0"/>
              <a:t> Activities</a:t>
            </a:r>
            <a:endParaRPr lang="en-US" sz="3600" i="1" dirty="0"/>
          </a:p>
        </p:txBody>
      </p:sp>
      <p:graphicFrame>
        <p:nvGraphicFramePr>
          <p:cNvPr id="8" name="Content Placeholder 7"/>
          <p:cNvGraphicFramePr>
            <a:graphicFrameLocks noGrp="1"/>
          </p:cNvGraphicFramePr>
          <p:nvPr>
            <p:ph idx="1"/>
            <p:extLst/>
          </p:nvPr>
        </p:nvGraphicFramePr>
        <p:xfrm>
          <a:off x="454025" y="1600200"/>
          <a:ext cx="8229600" cy="5242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693663500"/>
                    </a:ext>
                  </a:extLst>
                </a:gridCol>
                <a:gridCol w="4114800">
                  <a:extLst>
                    <a:ext uri="{9D8B030D-6E8A-4147-A177-3AD203B41FA5}">
                      <a16:colId xmlns:a16="http://schemas.microsoft.com/office/drawing/2014/main" val="18239570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200" dirty="0" smtClean="0">
                          <a:solidFill>
                            <a:schemeClr val="lt1"/>
                          </a:solidFill>
                          <a:effectLst/>
                          <a:latin typeface="+mn-lt"/>
                          <a:ea typeface="+mn-ea"/>
                          <a:cs typeface="+mn-cs"/>
                        </a:rPr>
                        <a:t>Internal Memoranda</a:t>
                      </a:r>
                    </a:p>
                    <a:p>
                      <a:r>
                        <a:rPr lang="en-US" sz="1800" b="0" kern="1200" dirty="0" smtClean="0">
                          <a:solidFill>
                            <a:schemeClr val="tx1"/>
                          </a:solidFill>
                          <a:effectLst/>
                          <a:latin typeface="+mn-lt"/>
                          <a:ea typeface="+mn-ea"/>
                          <a:cs typeface="+mn-cs"/>
                        </a:rPr>
                        <a:t>Quarterly Poverty Policy-Research Memoranda to ASPE Leadership </a:t>
                      </a:r>
                    </a:p>
                    <a:p>
                      <a:pPr marL="457200" indent="-457200"/>
                      <a:r>
                        <a:rPr lang="en-US" sz="1800" b="0" kern="1200" dirty="0" smtClean="0">
                          <a:solidFill>
                            <a:schemeClr val="tx1"/>
                          </a:solidFill>
                          <a:effectLst/>
                          <a:latin typeface="+mn-lt"/>
                          <a:ea typeface="+mn-ea"/>
                          <a:cs typeface="+mn-cs"/>
                        </a:rPr>
                        <a:t>Rapid Response Technical Assistance Memoranda</a:t>
                      </a:r>
                    </a:p>
                    <a:p>
                      <a:r>
                        <a:rPr lang="en-US" sz="1800" b="1" u="none" strike="noStrike" kern="1200" dirty="0" smtClean="0">
                          <a:solidFill>
                            <a:schemeClr val="lt1"/>
                          </a:solidFill>
                          <a:effectLst/>
                          <a:latin typeface="+mn-lt"/>
                          <a:ea typeface="+mn-ea"/>
                          <a:cs typeface="+mn-cs"/>
                        </a:rPr>
                        <a:t> </a:t>
                      </a:r>
                      <a:endParaRPr lang="en-US" sz="1800" b="1" u="sng" kern="1200" dirty="0" smtClean="0">
                        <a:solidFill>
                          <a:schemeClr val="lt1"/>
                        </a:solidFill>
                        <a:effectLst/>
                        <a:latin typeface="+mn-lt"/>
                        <a:ea typeface="+mn-ea"/>
                        <a:cs typeface="+mn-cs"/>
                      </a:endParaRPr>
                    </a:p>
                    <a:p>
                      <a:r>
                        <a:rPr lang="en-US" sz="1800" b="1" u="sng" kern="1200" dirty="0" smtClean="0">
                          <a:solidFill>
                            <a:schemeClr val="lt1"/>
                          </a:solidFill>
                          <a:effectLst/>
                          <a:latin typeface="+mn-lt"/>
                          <a:ea typeface="+mn-ea"/>
                          <a:cs typeface="+mn-cs"/>
                        </a:rPr>
                        <a:t>Convenings</a:t>
                      </a:r>
                    </a:p>
                    <a:p>
                      <a:r>
                        <a:rPr lang="en-US" sz="1800" b="0" kern="1200" dirty="0" smtClean="0">
                          <a:solidFill>
                            <a:schemeClr val="tx1"/>
                          </a:solidFill>
                          <a:effectLst/>
                          <a:latin typeface="+mn-lt"/>
                          <a:ea typeface="+mn-ea"/>
                          <a:cs typeface="+mn-cs"/>
                        </a:rPr>
                        <a:t>Quarterly IRP-ASPE Learning Exchanges  </a:t>
                      </a:r>
                    </a:p>
                    <a:p>
                      <a:r>
                        <a:rPr lang="en-US" sz="1800" b="0" kern="1200" dirty="0" smtClean="0">
                          <a:solidFill>
                            <a:schemeClr val="tx1"/>
                          </a:solidFill>
                          <a:effectLst/>
                          <a:latin typeface="+mn-lt"/>
                          <a:ea typeface="+mn-ea"/>
                          <a:cs typeface="+mn-cs"/>
                        </a:rPr>
                        <a:t>Thematic Research Workshops </a:t>
                      </a:r>
                    </a:p>
                    <a:p>
                      <a:pPr marL="457200" indent="-457200"/>
                      <a:r>
                        <a:rPr lang="en-US" sz="1800" b="0" kern="1200" dirty="0" smtClean="0">
                          <a:solidFill>
                            <a:schemeClr val="tx1"/>
                          </a:solidFill>
                          <a:effectLst/>
                          <a:latin typeface="+mn-lt"/>
                          <a:ea typeface="+mn-ea"/>
                          <a:cs typeface="+mn-cs"/>
                        </a:rPr>
                        <a:t>Annual Poverty Research and Policy Forum </a:t>
                      </a:r>
                    </a:p>
                    <a:p>
                      <a:r>
                        <a:rPr lang="en-US" sz="1800" b="0" kern="1200" dirty="0" smtClean="0">
                          <a:solidFill>
                            <a:schemeClr val="tx1"/>
                          </a:solidFill>
                          <a:effectLst/>
                          <a:latin typeface="+mn-lt"/>
                          <a:ea typeface="+mn-ea"/>
                          <a:cs typeface="+mn-cs"/>
                        </a:rPr>
                        <a:t>Research Network Meetings</a:t>
                      </a:r>
                    </a:p>
                    <a:p>
                      <a:r>
                        <a:rPr lang="en-US" sz="1800" b="0" kern="1200" dirty="0" smtClean="0">
                          <a:solidFill>
                            <a:schemeClr val="tx1"/>
                          </a:solidFill>
                          <a:effectLst/>
                          <a:latin typeface="+mn-lt"/>
                          <a:ea typeface="+mn-ea"/>
                          <a:cs typeface="+mn-cs"/>
                        </a:rPr>
                        <a:t>Topical Events </a:t>
                      </a:r>
                    </a:p>
                    <a:p>
                      <a:r>
                        <a:rPr lang="en-US" sz="1400" b="1" u="none" strike="noStrike" kern="1200" dirty="0" smtClean="0">
                          <a:solidFill>
                            <a:schemeClr val="lt1"/>
                          </a:solidFill>
                          <a:effectLst/>
                          <a:latin typeface="+mn-lt"/>
                          <a:ea typeface="+mn-ea"/>
                          <a:cs typeface="+mn-cs"/>
                        </a:rPr>
                        <a:t> </a:t>
                      </a:r>
                      <a:endParaRPr lang="en-US" sz="1400" b="1" u="sng" kern="1200" dirty="0" smtClean="0">
                        <a:solidFill>
                          <a:schemeClr val="lt1"/>
                        </a:solidFill>
                        <a:effectLst/>
                        <a:latin typeface="+mn-lt"/>
                        <a:ea typeface="+mn-ea"/>
                        <a:cs typeface="+mn-cs"/>
                      </a:endParaRPr>
                    </a:p>
                    <a:p>
                      <a:r>
                        <a:rPr lang="en-US" sz="1800" b="1" u="sng" kern="1200" dirty="0" smtClean="0">
                          <a:solidFill>
                            <a:schemeClr val="lt1"/>
                          </a:solidFill>
                          <a:effectLst/>
                          <a:latin typeface="+mn-lt"/>
                          <a:ea typeface="+mn-ea"/>
                          <a:cs typeface="+mn-cs"/>
                        </a:rPr>
                        <a:t>Seminars and Lectures</a:t>
                      </a:r>
                    </a:p>
                    <a:p>
                      <a:r>
                        <a:rPr lang="en-US" sz="1800" b="0" kern="1200" dirty="0" smtClean="0">
                          <a:solidFill>
                            <a:schemeClr val="tx1"/>
                          </a:solidFill>
                          <a:effectLst/>
                          <a:latin typeface="+mn-lt"/>
                          <a:ea typeface="+mn-ea"/>
                          <a:cs typeface="+mn-cs"/>
                        </a:rPr>
                        <a:t>IRP UW-Seminar Series </a:t>
                      </a:r>
                    </a:p>
                    <a:p>
                      <a:r>
                        <a:rPr lang="en-US" sz="1800" b="0" kern="1200" dirty="0" smtClean="0">
                          <a:solidFill>
                            <a:schemeClr val="tx1"/>
                          </a:solidFill>
                          <a:effectLst/>
                          <a:latin typeface="+mn-lt"/>
                          <a:ea typeface="+mn-ea"/>
                          <a:cs typeface="+mn-cs"/>
                        </a:rPr>
                        <a:t>New Perspectives in Social Policy </a:t>
                      </a:r>
                    </a:p>
                    <a:p>
                      <a:r>
                        <a:rPr lang="en-US" sz="1800" b="0" kern="1200" dirty="0" smtClean="0">
                          <a:solidFill>
                            <a:schemeClr val="tx1"/>
                          </a:solidFill>
                          <a:effectLst/>
                          <a:latin typeface="+mn-lt"/>
                          <a:ea typeface="+mn-ea"/>
                          <a:cs typeface="+mn-cs"/>
                        </a:rPr>
                        <a:t>Robert Lampman Memorial Lecture </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1" u="sng" kern="1200" dirty="0" smtClean="0">
                          <a:solidFill>
                            <a:schemeClr val="lt1"/>
                          </a:solidFill>
                          <a:effectLst/>
                          <a:latin typeface="+mn-lt"/>
                          <a:ea typeface="+mn-ea"/>
                          <a:cs typeface="+mn-cs"/>
                        </a:rPr>
                        <a:t>Publications</a:t>
                      </a:r>
                    </a:p>
                    <a:p>
                      <a:r>
                        <a:rPr lang="en-US" sz="1800" b="0" i="1" kern="1200" dirty="0" smtClean="0">
                          <a:solidFill>
                            <a:schemeClr val="tx1"/>
                          </a:solidFill>
                          <a:effectLst/>
                          <a:latin typeface="+mn-lt"/>
                          <a:ea typeface="+mn-ea"/>
                          <a:cs typeface="+mn-cs"/>
                        </a:rPr>
                        <a:t>Focus</a:t>
                      </a:r>
                      <a:r>
                        <a:rPr lang="en-US" sz="1800" b="0" kern="1200" dirty="0" smtClean="0">
                          <a:solidFill>
                            <a:schemeClr val="tx1"/>
                          </a:solidFill>
                          <a:effectLst/>
                          <a:latin typeface="+mn-lt"/>
                          <a:ea typeface="+mn-ea"/>
                          <a:cs typeface="+mn-cs"/>
                        </a:rPr>
                        <a:t> and </a:t>
                      </a:r>
                      <a:r>
                        <a:rPr lang="en-US" sz="1800" b="0" i="1" kern="1200" dirty="0" smtClean="0">
                          <a:solidFill>
                            <a:schemeClr val="tx1"/>
                          </a:solidFill>
                          <a:effectLst/>
                          <a:latin typeface="+mn-lt"/>
                          <a:ea typeface="+mn-ea"/>
                          <a:cs typeface="+mn-cs"/>
                        </a:rPr>
                        <a:t>Focus+ </a:t>
                      </a:r>
                      <a:endParaRPr lang="en-US" sz="1800" b="0" kern="1200" dirty="0" smtClean="0">
                        <a:solidFill>
                          <a:schemeClr val="tx1"/>
                        </a:solidFill>
                        <a:effectLst/>
                        <a:latin typeface="+mn-lt"/>
                        <a:ea typeface="+mn-ea"/>
                        <a:cs typeface="+mn-cs"/>
                      </a:endParaRPr>
                    </a:p>
                    <a:p>
                      <a:r>
                        <a:rPr lang="en-US" sz="1800" b="0" i="1" kern="1200" dirty="0" smtClean="0">
                          <a:solidFill>
                            <a:schemeClr val="tx1"/>
                          </a:solidFill>
                          <a:effectLst/>
                          <a:latin typeface="+mn-lt"/>
                          <a:ea typeface="+mn-ea"/>
                          <a:cs typeface="+mn-cs"/>
                        </a:rPr>
                        <a:t>Fast Focus Research/Policy Brief</a:t>
                      </a:r>
                      <a:endParaRPr lang="en-US" sz="1800" b="0" kern="1200" dirty="0" smtClean="0">
                        <a:solidFill>
                          <a:schemeClr val="tx1"/>
                        </a:solidFill>
                        <a:effectLst/>
                        <a:latin typeface="+mn-lt"/>
                        <a:ea typeface="+mn-ea"/>
                        <a:cs typeface="+mn-cs"/>
                      </a:endParaRPr>
                    </a:p>
                    <a:p>
                      <a:r>
                        <a:rPr lang="en-US" sz="1800" b="0" i="1" kern="1200" dirty="0" smtClean="0">
                          <a:solidFill>
                            <a:schemeClr val="tx1"/>
                          </a:solidFill>
                          <a:effectLst/>
                          <a:latin typeface="+mn-lt"/>
                          <a:ea typeface="+mn-ea"/>
                          <a:cs typeface="+mn-cs"/>
                        </a:rPr>
                        <a:t>Poverty Fact Sheets </a:t>
                      </a:r>
                      <a:endParaRPr lang="en-US" sz="1800" b="0" kern="1200" dirty="0" smtClean="0">
                        <a:solidFill>
                          <a:schemeClr val="tx1"/>
                        </a:solidFill>
                        <a:effectLst/>
                        <a:latin typeface="+mn-lt"/>
                        <a:ea typeface="+mn-ea"/>
                        <a:cs typeface="+mn-cs"/>
                      </a:endParaRPr>
                    </a:p>
                    <a:p>
                      <a:r>
                        <a:rPr lang="en-US" sz="1800" b="1" u="none" strike="noStrike" kern="1200" dirty="0" smtClean="0">
                          <a:solidFill>
                            <a:schemeClr val="lt1"/>
                          </a:solidFill>
                          <a:effectLst/>
                          <a:latin typeface="+mn-lt"/>
                          <a:ea typeface="+mn-ea"/>
                          <a:cs typeface="+mn-cs"/>
                        </a:rPr>
                        <a:t> </a:t>
                      </a:r>
                      <a:endParaRPr lang="en-US" sz="1800" b="1" u="sng" kern="1200" dirty="0" smtClean="0">
                        <a:solidFill>
                          <a:schemeClr val="lt1"/>
                        </a:solidFill>
                        <a:effectLst/>
                        <a:latin typeface="+mn-lt"/>
                        <a:ea typeface="+mn-ea"/>
                        <a:cs typeface="+mn-cs"/>
                      </a:endParaRPr>
                    </a:p>
                    <a:p>
                      <a:r>
                        <a:rPr lang="en-US" sz="1800" b="1" u="sng" kern="1200" dirty="0" smtClean="0">
                          <a:solidFill>
                            <a:schemeClr val="lt1"/>
                          </a:solidFill>
                          <a:effectLst/>
                          <a:latin typeface="+mn-lt"/>
                          <a:ea typeface="+mn-ea"/>
                          <a:cs typeface="+mn-cs"/>
                        </a:rPr>
                        <a:t>Electronic Media</a:t>
                      </a:r>
                    </a:p>
                    <a:p>
                      <a:r>
                        <a:rPr lang="en-US" sz="1800" b="0" kern="1200" dirty="0" smtClean="0">
                          <a:solidFill>
                            <a:schemeClr val="tx1"/>
                          </a:solidFill>
                          <a:effectLst/>
                          <a:latin typeface="+mn-lt"/>
                          <a:ea typeface="+mn-ea"/>
                          <a:cs typeface="+mn-cs"/>
                        </a:rPr>
                        <a:t>Podcasts and Webinars </a:t>
                      </a:r>
                    </a:p>
                    <a:p>
                      <a:r>
                        <a:rPr lang="en-US" sz="1800" b="1" u="none" strike="noStrike" kern="1200" dirty="0" smtClean="0">
                          <a:solidFill>
                            <a:schemeClr val="lt1"/>
                          </a:solidFill>
                          <a:effectLst/>
                          <a:latin typeface="+mn-lt"/>
                          <a:ea typeface="+mn-ea"/>
                          <a:cs typeface="+mn-cs"/>
                        </a:rPr>
                        <a:t> </a:t>
                      </a:r>
                      <a:endParaRPr lang="en-US" sz="1800" b="1" u="sng" kern="1200" dirty="0" smtClean="0">
                        <a:solidFill>
                          <a:schemeClr val="lt1"/>
                        </a:solidFill>
                        <a:effectLst/>
                        <a:latin typeface="+mn-lt"/>
                        <a:ea typeface="+mn-ea"/>
                        <a:cs typeface="+mn-cs"/>
                      </a:endParaRPr>
                    </a:p>
                    <a:p>
                      <a:r>
                        <a:rPr lang="en-US" sz="1800" b="1" u="sng" kern="1200" dirty="0" smtClean="0">
                          <a:solidFill>
                            <a:schemeClr val="lt1"/>
                          </a:solidFill>
                          <a:effectLst/>
                          <a:latin typeface="+mn-lt"/>
                          <a:ea typeface="+mn-ea"/>
                          <a:cs typeface="+mn-cs"/>
                        </a:rPr>
                        <a:t>Electronic Communications Dissemination</a:t>
                      </a:r>
                    </a:p>
                    <a:p>
                      <a:r>
                        <a:rPr lang="en-US" sz="1800" b="0" kern="1200" dirty="0" smtClean="0">
                          <a:solidFill>
                            <a:schemeClr val="tx1"/>
                          </a:solidFill>
                          <a:effectLst/>
                          <a:latin typeface="+mn-lt"/>
                          <a:ea typeface="+mn-ea"/>
                          <a:cs typeface="+mn-cs"/>
                        </a:rPr>
                        <a:t>Website </a:t>
                      </a:r>
                    </a:p>
                    <a:p>
                      <a:r>
                        <a:rPr lang="en-US" sz="1800" b="0" kern="1200" dirty="0" smtClean="0">
                          <a:solidFill>
                            <a:schemeClr val="tx1"/>
                          </a:solidFill>
                          <a:effectLst/>
                          <a:latin typeface="+mn-lt"/>
                          <a:ea typeface="+mn-ea"/>
                          <a:cs typeface="+mn-cs"/>
                        </a:rPr>
                        <a:t>Twitter, Facebook, YouTube</a:t>
                      </a:r>
                    </a:p>
                    <a:p>
                      <a:r>
                        <a:rPr lang="en-US" sz="1800" b="0" kern="1200" dirty="0" smtClean="0">
                          <a:solidFill>
                            <a:schemeClr val="tx1"/>
                          </a:solidFill>
                          <a:effectLst/>
                          <a:latin typeface="+mn-lt"/>
                          <a:ea typeface="+mn-ea"/>
                          <a:cs typeface="+mn-cs"/>
                        </a:rPr>
                        <a:t>Electronic Mailing Lists </a:t>
                      </a:r>
                    </a:p>
                    <a:p>
                      <a:r>
                        <a:rPr lang="en-US" sz="1800" b="1" u="none" strike="noStrike" kern="1200" dirty="0" smtClean="0">
                          <a:solidFill>
                            <a:schemeClr val="lt1"/>
                          </a:solidFill>
                          <a:effectLst/>
                          <a:latin typeface="+mn-lt"/>
                          <a:ea typeface="+mn-ea"/>
                          <a:cs typeface="+mn-cs"/>
                        </a:rPr>
                        <a:t> </a:t>
                      </a:r>
                      <a:endParaRPr lang="en-US" sz="1800" b="1" u="sng" kern="1200" dirty="0" smtClean="0">
                        <a:solidFill>
                          <a:schemeClr val="lt1"/>
                        </a:solidFill>
                        <a:effectLst/>
                        <a:latin typeface="+mn-lt"/>
                        <a:ea typeface="+mn-ea"/>
                        <a:cs typeface="+mn-cs"/>
                      </a:endParaRPr>
                    </a:p>
                    <a:p>
                      <a:r>
                        <a:rPr lang="en-US" sz="1800" b="1" u="sng" kern="1200" dirty="0" smtClean="0">
                          <a:solidFill>
                            <a:schemeClr val="lt1"/>
                          </a:solidFill>
                          <a:effectLst/>
                          <a:latin typeface="+mn-lt"/>
                          <a:ea typeface="+mn-ea"/>
                          <a:cs typeface="+mn-cs"/>
                        </a:rPr>
                        <a:t>Public Information</a:t>
                      </a:r>
                    </a:p>
                    <a:p>
                      <a:r>
                        <a:rPr lang="en-US" sz="1800" b="0" kern="1200" dirty="0" smtClean="0">
                          <a:solidFill>
                            <a:schemeClr val="tx1"/>
                          </a:solidFill>
                          <a:effectLst/>
                          <a:latin typeface="+mn-lt"/>
                          <a:ea typeface="+mn-ea"/>
                          <a:cs typeface="+mn-cs"/>
                        </a:rPr>
                        <a:t>Personalized Response</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122424"/>
                  </a:ext>
                </a:extLst>
              </a:tr>
            </a:tbl>
          </a:graphicData>
        </a:graphic>
      </p:graphicFrame>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21</a:t>
            </a:fld>
            <a:endParaRPr lang="en-US" dirty="0"/>
          </a:p>
        </p:txBody>
      </p:sp>
    </p:spTree>
    <p:extLst>
      <p:ext uri="{BB962C8B-B14F-4D97-AF65-F5344CB8AC3E}">
        <p14:creationId xmlns:p14="http://schemas.microsoft.com/office/powerpoint/2010/main" val="295816729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22</a:t>
            </a:fld>
            <a:endParaRPr lang="en-US" dirty="0"/>
          </a:p>
        </p:txBody>
      </p:sp>
      <p:pic>
        <p:nvPicPr>
          <p:cNvPr id="5" name="Content Placeholder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78" t="2233" r="4152" b="1801"/>
          <a:stretch/>
        </p:blipFill>
        <p:spPr>
          <a:xfrm>
            <a:off x="838200" y="131167"/>
            <a:ext cx="4991147" cy="6613525"/>
          </a:xfrm>
          <a:ln w="3175">
            <a:solidFill>
              <a:srgbClr val="EAEAEA"/>
            </a:solidFill>
          </a:ln>
        </p:spPr>
      </p:pic>
      <p:sp>
        <p:nvSpPr>
          <p:cNvPr id="8" name="TextBox 7"/>
          <p:cNvSpPr txBox="1"/>
          <p:nvPr/>
        </p:nvSpPr>
        <p:spPr>
          <a:xfrm>
            <a:off x="6172200" y="1371600"/>
            <a:ext cx="2819400" cy="4093428"/>
          </a:xfrm>
          <a:prstGeom prst="rect">
            <a:avLst/>
          </a:prstGeom>
          <a:noFill/>
        </p:spPr>
        <p:txBody>
          <a:bodyPr wrap="square" rtlCol="0">
            <a:spAutoFit/>
          </a:bodyPr>
          <a:lstStyle/>
          <a:p>
            <a:r>
              <a:rPr lang="en-US" sz="2000" dirty="0" smtClean="0">
                <a:latin typeface="+mn-lt"/>
                <a:hlinkClick r:id="rId3"/>
              </a:rPr>
              <a:t>https</a:t>
            </a:r>
            <a:r>
              <a:rPr lang="en-US" sz="2000" dirty="0">
                <a:latin typeface="+mn-lt"/>
                <a:hlinkClick r:id="rId3"/>
              </a:rPr>
              <a:t>://www.irp.wisc.edu/events</a:t>
            </a:r>
            <a:r>
              <a:rPr lang="en-US" sz="2000" dirty="0" smtClean="0">
                <a:latin typeface="+mn-lt"/>
                <a:hlinkClick r:id="rId3"/>
              </a:rPr>
              <a:t>/</a:t>
            </a:r>
            <a:endParaRPr lang="en-US" sz="2000" dirty="0" smtClean="0">
              <a:latin typeface="+mn-lt"/>
            </a:endParaRPr>
          </a:p>
          <a:p>
            <a:endParaRPr lang="en-US" sz="2000" dirty="0" smtClean="0">
              <a:latin typeface="+mn-lt"/>
            </a:endParaRPr>
          </a:p>
          <a:p>
            <a:r>
              <a:rPr lang="en-US" sz="2000" u="sng" dirty="0" smtClean="0">
                <a:latin typeface="+mn-lt"/>
              </a:rPr>
              <a:t>Weekly Seminars</a:t>
            </a:r>
            <a:r>
              <a:rPr lang="en-US" sz="2000" dirty="0" smtClean="0">
                <a:latin typeface="+mn-lt"/>
              </a:rPr>
              <a:t>:</a:t>
            </a:r>
            <a:endParaRPr lang="en-US" sz="2000" dirty="0">
              <a:latin typeface="+mn-lt"/>
            </a:endParaRPr>
          </a:p>
          <a:p>
            <a:r>
              <a:rPr lang="en-US" sz="2000" dirty="0" smtClean="0">
                <a:latin typeface="+mn-lt"/>
              </a:rPr>
              <a:t>Thursdays</a:t>
            </a:r>
          </a:p>
          <a:p>
            <a:r>
              <a:rPr lang="en-US" sz="2000" dirty="0" smtClean="0">
                <a:latin typeface="+mn-lt"/>
              </a:rPr>
              <a:t>12:15-1:30pm</a:t>
            </a:r>
          </a:p>
          <a:p>
            <a:r>
              <a:rPr lang="en-US" sz="2000" dirty="0" smtClean="0">
                <a:latin typeface="+mn-lt"/>
              </a:rPr>
              <a:t>8417 Social Sciences</a:t>
            </a:r>
          </a:p>
          <a:p>
            <a:r>
              <a:rPr lang="en-US" sz="2000" dirty="0" smtClean="0">
                <a:latin typeface="+mn-lt"/>
              </a:rPr>
              <a:t>1180 Observatory Dr.</a:t>
            </a:r>
          </a:p>
          <a:p>
            <a:endParaRPr lang="en-US" sz="2000" dirty="0">
              <a:latin typeface="+mn-lt"/>
            </a:endParaRPr>
          </a:p>
          <a:p>
            <a:r>
              <a:rPr lang="en-US" sz="2000" dirty="0" smtClean="0">
                <a:latin typeface="+mn-lt"/>
              </a:rPr>
              <a:t>Also see:</a:t>
            </a:r>
          </a:p>
          <a:p>
            <a:r>
              <a:rPr lang="en-US" sz="2000" dirty="0" smtClean="0">
                <a:latin typeface="+mn-lt"/>
                <a:hlinkClick r:id="rId4"/>
              </a:rPr>
              <a:t>Lampman Lecture</a:t>
            </a:r>
            <a:endParaRPr lang="en-US" sz="2000" dirty="0" smtClean="0">
              <a:latin typeface="+mn-lt"/>
            </a:endParaRPr>
          </a:p>
          <a:p>
            <a:r>
              <a:rPr lang="en-US" sz="2000" dirty="0" smtClean="0">
                <a:latin typeface="+mn-lt"/>
                <a:hlinkClick r:id="rId5"/>
              </a:rPr>
              <a:t>New Perspectives</a:t>
            </a:r>
            <a:endParaRPr lang="en-US" sz="2000" dirty="0" smtClean="0">
              <a:latin typeface="+mn-lt"/>
            </a:endParaRPr>
          </a:p>
          <a:p>
            <a:endParaRPr lang="en-US" sz="2000" dirty="0">
              <a:latin typeface="+mn-lt"/>
            </a:endParaRPr>
          </a:p>
        </p:txBody>
      </p:sp>
    </p:spTree>
    <p:extLst>
      <p:ext uri="{BB962C8B-B14F-4D97-AF65-F5344CB8AC3E}">
        <p14:creationId xmlns:p14="http://schemas.microsoft.com/office/powerpoint/2010/main" val="177313021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989" y="1480297"/>
            <a:ext cx="2286000" cy="2958353"/>
          </a:xfrm>
          <a:prstGeom prst="rect">
            <a:avLst/>
          </a:prstGeom>
        </p:spPr>
      </p:pic>
      <p:sp>
        <p:nvSpPr>
          <p:cNvPr id="2" name="Title 1"/>
          <p:cNvSpPr>
            <a:spLocks noGrp="1"/>
          </p:cNvSpPr>
          <p:nvPr>
            <p:ph type="title"/>
          </p:nvPr>
        </p:nvSpPr>
        <p:spPr/>
        <p:txBody>
          <a:bodyPr>
            <a:normAutofit/>
          </a:bodyPr>
          <a:lstStyle/>
          <a:p>
            <a:r>
              <a:rPr lang="en-US" sz="3600" dirty="0" smtClean="0"/>
              <a:t>Other Dissemination Activities</a:t>
            </a:r>
            <a:endParaRPr lang="en-US" sz="3600" i="1"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23</a:t>
            </a:fld>
            <a:endParaRPr lang="en-US" dirty="0"/>
          </a:p>
        </p:txBody>
      </p:sp>
      <p:sp>
        <p:nvSpPr>
          <p:cNvPr id="3" name="TextBox 2"/>
          <p:cNvSpPr txBox="1"/>
          <p:nvPr/>
        </p:nvSpPr>
        <p:spPr>
          <a:xfrm>
            <a:off x="2925271" y="6260196"/>
            <a:ext cx="4950521" cy="646331"/>
          </a:xfrm>
          <a:prstGeom prst="rect">
            <a:avLst/>
          </a:prstGeom>
          <a:noFill/>
        </p:spPr>
        <p:txBody>
          <a:bodyPr wrap="square" rtlCol="0">
            <a:spAutoFit/>
          </a:bodyPr>
          <a:lstStyle/>
          <a:p>
            <a:r>
              <a:rPr lang="en-US" b="1" dirty="0">
                <a:solidFill>
                  <a:schemeClr val="accent3"/>
                </a:solidFill>
                <a:hlinkClick r:id="rId4"/>
              </a:rPr>
              <a:t>https://www.irp.wisc.edu/resources</a:t>
            </a:r>
            <a:r>
              <a:rPr lang="en-US" b="1" dirty="0" smtClean="0">
                <a:solidFill>
                  <a:schemeClr val="accent3"/>
                </a:solidFill>
                <a:hlinkClick r:id="rId4"/>
              </a:rPr>
              <a:t>/</a:t>
            </a:r>
            <a:endParaRPr lang="en-US" b="1" dirty="0" smtClean="0">
              <a:solidFill>
                <a:schemeClr val="accent3"/>
              </a:solidFill>
            </a:endParaRPr>
          </a:p>
          <a:p>
            <a:endParaRPr lang="en-US" b="1" dirty="0">
              <a:solidFill>
                <a:schemeClr val="accent3"/>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531" y="2079245"/>
            <a:ext cx="2286000" cy="295835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8455" y="2959473"/>
            <a:ext cx="2286000" cy="2958353"/>
          </a:xfrm>
          <a:prstGeom prst="rect">
            <a:avLst/>
          </a:prstGeom>
        </p:spPr>
      </p:pic>
      <p:pic>
        <p:nvPicPr>
          <p:cNvPr id="18" name="Content Placeholder 17" descr="Screen Clipping"/>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233794" y="1484353"/>
            <a:ext cx="4215895" cy="2362200"/>
          </a:xfrm>
        </p:spPr>
      </p:pic>
      <p:pic>
        <p:nvPicPr>
          <p:cNvPr id="19" name="Picture 18"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794" y="5010704"/>
            <a:ext cx="5130771" cy="1167653"/>
          </a:xfrm>
          <a:prstGeom prst="rect">
            <a:avLst/>
          </a:prstGeom>
        </p:spPr>
      </p:pic>
      <p:pic>
        <p:nvPicPr>
          <p:cNvPr id="3074" name="Picture 2" descr="Poverty FAQ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203" y="3899792"/>
            <a:ext cx="1137806" cy="113780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402976" y="4437319"/>
            <a:ext cx="3608680" cy="369332"/>
          </a:xfrm>
          <a:prstGeom prst="rect">
            <a:avLst/>
          </a:prstGeom>
        </p:spPr>
        <p:txBody>
          <a:bodyPr wrap="none">
            <a:spAutoFit/>
          </a:bodyPr>
          <a:lstStyle/>
          <a:p>
            <a:r>
              <a:rPr lang="en-US" b="1" cap="all" dirty="0">
                <a:solidFill>
                  <a:srgbClr val="494949"/>
                </a:solidFill>
                <a:latin typeface="Verlag"/>
              </a:rPr>
              <a:t>Who Is Poor In Wisconsin?</a:t>
            </a:r>
            <a:endParaRPr lang="en-US" b="1" i="0" cap="all" dirty="0">
              <a:solidFill>
                <a:srgbClr val="494949"/>
              </a:solidFill>
              <a:effectLst/>
              <a:latin typeface="Verlag"/>
            </a:endParaRPr>
          </a:p>
        </p:txBody>
      </p:sp>
    </p:spTree>
    <p:extLst>
      <p:ext uri="{BB962C8B-B14F-4D97-AF65-F5344CB8AC3E}">
        <p14:creationId xmlns:p14="http://schemas.microsoft.com/office/powerpoint/2010/main" val="282087785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020762"/>
          </a:xfrm>
        </p:spPr>
        <p:txBody>
          <a:bodyPr>
            <a:noAutofit/>
          </a:bodyPr>
          <a:lstStyle/>
          <a:p>
            <a:r>
              <a:rPr lang="en-US" sz="3600" dirty="0" smtClean="0"/>
              <a:t>ASPE-Supported </a:t>
            </a:r>
            <a:r>
              <a:rPr lang="en-US" sz="3600" b="1" dirty="0" smtClean="0"/>
              <a:t>Training</a:t>
            </a:r>
            <a:r>
              <a:rPr lang="en-US" sz="3600" dirty="0" smtClean="0"/>
              <a:t> Activities</a:t>
            </a:r>
            <a:endParaRPr lang="en-US" sz="3600" dirty="0"/>
          </a:p>
        </p:txBody>
      </p:sp>
      <p:graphicFrame>
        <p:nvGraphicFramePr>
          <p:cNvPr id="6" name="Content Placeholder 5"/>
          <p:cNvGraphicFramePr>
            <a:graphicFrameLocks noGrp="1"/>
          </p:cNvGraphicFramePr>
          <p:nvPr>
            <p:ph idx="1"/>
            <p:extLst/>
          </p:nvPr>
        </p:nvGraphicFramePr>
        <p:xfrm>
          <a:off x="533400" y="2103120"/>
          <a:ext cx="8229600" cy="4754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307296208"/>
                    </a:ext>
                  </a:extLst>
                </a:gridCol>
                <a:gridCol w="4114800">
                  <a:extLst>
                    <a:ext uri="{9D8B030D-6E8A-4147-A177-3AD203B41FA5}">
                      <a16:colId xmlns:a16="http://schemas.microsoft.com/office/drawing/2014/main" val="4152141461"/>
                    </a:ext>
                  </a:extLst>
                </a:gridCol>
              </a:tblGrid>
              <a:tr h="4662805">
                <a:tc>
                  <a:txBody>
                    <a:bodyPr/>
                    <a:lstStyle/>
                    <a:p>
                      <a:r>
                        <a:rPr lang="en-US" sz="1800" b="1" u="sng" kern="1200" dirty="0" smtClean="0">
                          <a:solidFill>
                            <a:schemeClr val="lt1"/>
                          </a:solidFill>
                          <a:effectLst/>
                          <a:latin typeface="+mn-lt"/>
                          <a:ea typeface="+mn-ea"/>
                          <a:cs typeface="+mn-cs"/>
                        </a:rPr>
                        <a:t>Undergraduate Students</a:t>
                      </a:r>
                    </a:p>
                    <a:p>
                      <a:pPr marL="457200" indent="-457200"/>
                      <a:r>
                        <a:rPr lang="en-US" sz="1800" b="0" kern="1200" dirty="0" smtClean="0">
                          <a:solidFill>
                            <a:schemeClr val="tx1"/>
                          </a:solidFill>
                          <a:effectLst/>
                          <a:latin typeface="+mn-lt"/>
                          <a:ea typeface="+mn-ea"/>
                          <a:cs typeface="+mn-cs"/>
                        </a:rPr>
                        <a:t>Poverty and Policy Careers activities</a:t>
                      </a:r>
                    </a:p>
                    <a:p>
                      <a:pPr marL="457200" indent="-457200"/>
                      <a:r>
                        <a:rPr lang="en-US" sz="1800" b="0" kern="1200" dirty="0" smtClean="0">
                          <a:solidFill>
                            <a:schemeClr val="tx1"/>
                          </a:solidFill>
                          <a:effectLst/>
                          <a:latin typeface="+mn-lt"/>
                          <a:ea typeface="+mn-ea"/>
                          <a:cs typeface="+mn-cs"/>
                        </a:rPr>
                        <a:t>Media and Publications </a:t>
                      </a:r>
                    </a:p>
                    <a:p>
                      <a:r>
                        <a:rPr lang="en-US" sz="1800" b="0" kern="1200" dirty="0" smtClean="0">
                          <a:solidFill>
                            <a:schemeClr val="tx1"/>
                          </a:solidFill>
                          <a:effectLst/>
                          <a:latin typeface="+mn-lt"/>
                          <a:ea typeface="+mn-ea"/>
                          <a:cs typeface="+mn-cs"/>
                        </a:rPr>
                        <a:t>Multidisciplinary Courses </a:t>
                      </a:r>
                    </a:p>
                    <a:p>
                      <a:pPr marL="457200" lvl="0" indent="-457200"/>
                      <a:r>
                        <a:rPr lang="en-US" sz="1800" b="0" kern="1200" dirty="0" smtClean="0">
                          <a:solidFill>
                            <a:schemeClr val="tx1"/>
                          </a:solidFill>
                          <a:effectLst/>
                          <a:latin typeface="+mn-lt"/>
                          <a:ea typeface="+mn-ea"/>
                          <a:cs typeface="+mn-cs"/>
                        </a:rPr>
                        <a:t>Morgridge Center for Public Service                      Internship</a:t>
                      </a:r>
                      <a:r>
                        <a:rPr lang="en-US" sz="1800" b="0" kern="1200" baseline="0" dirty="0" smtClean="0">
                          <a:solidFill>
                            <a:schemeClr val="tx1"/>
                          </a:solidFill>
                          <a:effectLst/>
                          <a:latin typeface="+mn-lt"/>
                          <a:ea typeface="+mn-ea"/>
                          <a:cs typeface="+mn-cs"/>
                        </a:rPr>
                        <a:t> Program</a:t>
                      </a:r>
                      <a:r>
                        <a:rPr lang="en-US" sz="1800" b="0" kern="1200" dirty="0" smtClean="0">
                          <a:solidFill>
                            <a:schemeClr val="tx1"/>
                          </a:solidFill>
                          <a:effectLst/>
                          <a:latin typeface="+mn-lt"/>
                          <a:ea typeface="+mn-ea"/>
                          <a:cs typeface="+mn-cs"/>
                        </a:rPr>
                        <a:t> </a:t>
                      </a:r>
                    </a:p>
                    <a:p>
                      <a:r>
                        <a:rPr lang="en-US" sz="1800" b="1" u="none" strike="noStrike" kern="1200" dirty="0" smtClean="0">
                          <a:solidFill>
                            <a:schemeClr val="lt1"/>
                          </a:solidFill>
                          <a:effectLst/>
                          <a:latin typeface="+mn-lt"/>
                          <a:ea typeface="+mn-ea"/>
                          <a:cs typeface="+mn-cs"/>
                        </a:rPr>
                        <a:t> </a:t>
                      </a:r>
                      <a:endParaRPr lang="en-US" sz="1800" b="1" u="sng" kern="1200" dirty="0" smtClean="0">
                        <a:solidFill>
                          <a:schemeClr val="lt1"/>
                        </a:solidFill>
                        <a:effectLst/>
                        <a:latin typeface="+mn-lt"/>
                        <a:ea typeface="+mn-ea"/>
                        <a:cs typeface="+mn-cs"/>
                      </a:endParaRPr>
                    </a:p>
                    <a:p>
                      <a:r>
                        <a:rPr lang="en-US" sz="1800" b="1" u="sng" kern="1200" dirty="0" smtClean="0">
                          <a:solidFill>
                            <a:schemeClr val="lt1"/>
                          </a:solidFill>
                          <a:effectLst/>
                          <a:latin typeface="+mn-lt"/>
                          <a:ea typeface="+mn-ea"/>
                          <a:cs typeface="+mn-cs"/>
                        </a:rPr>
                        <a:t>Graduate Students </a:t>
                      </a:r>
                    </a:p>
                    <a:p>
                      <a:r>
                        <a:rPr lang="en-US" sz="1800" b="0" kern="1200" dirty="0" smtClean="0">
                          <a:solidFill>
                            <a:schemeClr val="tx1"/>
                          </a:solidFill>
                          <a:effectLst/>
                          <a:latin typeface="+mn-lt"/>
                          <a:ea typeface="+mn-ea"/>
                          <a:cs typeface="+mn-cs"/>
                        </a:rPr>
                        <a:t>Graduate Research Fellows Program</a:t>
                      </a:r>
                    </a:p>
                    <a:p>
                      <a:r>
                        <a:rPr lang="en-US" sz="1800" b="0" kern="1200" dirty="0" smtClean="0">
                          <a:solidFill>
                            <a:schemeClr val="tx1"/>
                          </a:solidFill>
                          <a:effectLst/>
                          <a:latin typeface="+mn-lt"/>
                          <a:ea typeface="+mn-ea"/>
                          <a:cs typeface="+mn-cs"/>
                        </a:rPr>
                        <a:t>Dissertation Fellowships </a:t>
                      </a:r>
                    </a:p>
                    <a:p>
                      <a:r>
                        <a:rPr lang="en-US" sz="1800" b="0" kern="1200" dirty="0" smtClean="0">
                          <a:solidFill>
                            <a:schemeClr val="tx1"/>
                          </a:solidFill>
                          <a:effectLst/>
                          <a:latin typeface="+mn-lt"/>
                          <a:ea typeface="+mn-ea"/>
                          <a:cs typeface="+mn-cs"/>
                        </a:rPr>
                        <a:t>Research Assistantships</a:t>
                      </a:r>
                    </a:p>
                    <a:p>
                      <a:r>
                        <a:rPr lang="en-US" sz="1800" b="0" kern="1200" dirty="0" smtClean="0">
                          <a:solidFill>
                            <a:schemeClr val="tx1"/>
                          </a:solidFill>
                          <a:effectLst/>
                          <a:latin typeface="+mn-lt"/>
                          <a:ea typeface="+mn-ea"/>
                          <a:cs typeface="+mn-cs"/>
                        </a:rPr>
                        <a:t>Multidisciplinary Seminars  </a:t>
                      </a:r>
                    </a:p>
                    <a:p>
                      <a:pPr marL="457200" indent="-457200"/>
                      <a:r>
                        <a:rPr lang="en-US" sz="1800" b="0" kern="1200" dirty="0" smtClean="0">
                          <a:solidFill>
                            <a:schemeClr val="tx1"/>
                          </a:solidFill>
                          <a:effectLst/>
                          <a:latin typeface="+mn-lt"/>
                          <a:ea typeface="+mn-ea"/>
                          <a:cs typeface="+mn-cs"/>
                        </a:rPr>
                        <a:t>Dissertation Proposal Workshop for</a:t>
                      </a:r>
                      <a:r>
                        <a:rPr lang="en-US" sz="1800" b="0" kern="1200" baseline="0" dirty="0" smtClean="0">
                          <a:solidFill>
                            <a:schemeClr val="tx1"/>
                          </a:solidFill>
                          <a:effectLst/>
                          <a:latin typeface="+mn-lt"/>
                          <a:ea typeface="+mn-ea"/>
                          <a:cs typeface="+mn-cs"/>
                        </a:rPr>
                        <a:t> </a:t>
                      </a:r>
                      <a:r>
                        <a:rPr lang="en-US" sz="1800" b="0" kern="1200" dirty="0" smtClean="0">
                          <a:solidFill>
                            <a:schemeClr val="tx1"/>
                          </a:solidFill>
                          <a:effectLst/>
                          <a:latin typeface="+mn-lt"/>
                          <a:ea typeface="+mn-ea"/>
                          <a:cs typeface="+mn-cs"/>
                        </a:rPr>
                        <a:t>Underrepresented Graduate Students </a:t>
                      </a:r>
                    </a:p>
                    <a:p>
                      <a:r>
                        <a:rPr lang="en-US" sz="1800" b="0" kern="1200" dirty="0" smtClean="0">
                          <a:solidFill>
                            <a:schemeClr val="tx1"/>
                          </a:solidFill>
                          <a:effectLst/>
                          <a:latin typeface="+mn-lt"/>
                          <a:ea typeface="+mn-ea"/>
                          <a:cs typeface="+mn-cs"/>
                        </a:rPr>
                        <a:t>Participation in IRP Activities</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1" u="sng" kern="1200" dirty="0" smtClean="0">
                          <a:solidFill>
                            <a:schemeClr val="lt1"/>
                          </a:solidFill>
                          <a:effectLst/>
                          <a:latin typeface="+mn-lt"/>
                          <a:ea typeface="+mn-ea"/>
                          <a:cs typeface="+mn-cs"/>
                        </a:rPr>
                        <a:t>Promising Scholars </a:t>
                      </a:r>
                    </a:p>
                    <a:p>
                      <a:r>
                        <a:rPr lang="en-US" sz="1800" b="0" kern="1200" dirty="0" smtClean="0">
                          <a:solidFill>
                            <a:schemeClr val="tx1"/>
                          </a:solidFill>
                          <a:effectLst/>
                          <a:latin typeface="+mn-lt"/>
                          <a:ea typeface="+mn-ea"/>
                          <a:cs typeface="+mn-cs"/>
                        </a:rPr>
                        <a:t>National Poverty Fellows Program</a:t>
                      </a:r>
                    </a:p>
                    <a:p>
                      <a:r>
                        <a:rPr lang="en-US" sz="1800" b="0" kern="1200" dirty="0" smtClean="0">
                          <a:solidFill>
                            <a:schemeClr val="tx1"/>
                          </a:solidFill>
                          <a:effectLst/>
                          <a:latin typeface="+mn-lt"/>
                          <a:ea typeface="+mn-ea"/>
                          <a:cs typeface="+mn-cs"/>
                        </a:rPr>
                        <a:t>Scholar-in-Residence Programs </a:t>
                      </a:r>
                    </a:p>
                    <a:p>
                      <a:r>
                        <a:rPr lang="en-US" sz="1800" b="0" kern="1200" dirty="0" smtClean="0">
                          <a:solidFill>
                            <a:schemeClr val="tx1"/>
                          </a:solidFill>
                          <a:effectLst/>
                          <a:latin typeface="+mn-lt"/>
                          <a:ea typeface="+mn-ea"/>
                          <a:cs typeface="+mn-cs"/>
                        </a:rPr>
                        <a:t>IRP Summer Research Workshop </a:t>
                      </a:r>
                    </a:p>
                    <a:p>
                      <a:r>
                        <a:rPr lang="en-US" sz="1800" b="1" u="none" strike="noStrike" kern="1200" dirty="0" smtClean="0">
                          <a:solidFill>
                            <a:schemeClr val="lt1"/>
                          </a:solidFill>
                          <a:effectLst/>
                          <a:latin typeface="+mn-lt"/>
                          <a:ea typeface="+mn-ea"/>
                          <a:cs typeface="+mn-cs"/>
                        </a:rPr>
                        <a:t> </a:t>
                      </a:r>
                      <a:endParaRPr lang="en-US" sz="1800" b="1" u="sng" kern="1200" dirty="0" smtClean="0">
                        <a:solidFill>
                          <a:schemeClr val="lt1"/>
                        </a:solidFill>
                        <a:effectLst/>
                        <a:latin typeface="+mn-lt"/>
                        <a:ea typeface="+mn-ea"/>
                        <a:cs typeface="+mn-cs"/>
                      </a:endParaRPr>
                    </a:p>
                    <a:p>
                      <a:r>
                        <a:rPr lang="en-US" sz="1800" b="1" u="sng" kern="1200" dirty="0" smtClean="0">
                          <a:solidFill>
                            <a:schemeClr val="lt1"/>
                          </a:solidFill>
                          <a:effectLst/>
                          <a:latin typeface="+mn-lt"/>
                          <a:ea typeface="+mn-ea"/>
                          <a:cs typeface="+mn-cs"/>
                        </a:rPr>
                        <a:t>Faculty</a:t>
                      </a:r>
                    </a:p>
                    <a:p>
                      <a:pPr marL="457200" indent="-457200"/>
                      <a:r>
                        <a:rPr lang="en-US" sz="1800" b="0" kern="1200" dirty="0" smtClean="0">
                          <a:solidFill>
                            <a:schemeClr val="tx1"/>
                          </a:solidFill>
                          <a:effectLst/>
                          <a:latin typeface="+mn-lt"/>
                          <a:ea typeface="+mn-ea"/>
                          <a:cs typeface="+mn-cs"/>
                        </a:rPr>
                        <a:t>Extramural and Intramural Small Research Grant Competitions </a:t>
                      </a:r>
                    </a:p>
                    <a:p>
                      <a:pPr marL="457200" indent="-457200"/>
                      <a:r>
                        <a:rPr lang="en-US" sz="1800" b="0" kern="1200" dirty="0" smtClean="0">
                          <a:solidFill>
                            <a:schemeClr val="tx1"/>
                          </a:solidFill>
                          <a:effectLst/>
                          <a:latin typeface="+mn-lt"/>
                          <a:ea typeface="+mn-ea"/>
                          <a:cs typeface="+mn-cs"/>
                        </a:rPr>
                        <a:t>Mentoring Technical Assistance and Workshops</a:t>
                      </a:r>
                    </a:p>
                    <a:p>
                      <a:r>
                        <a:rPr lang="en-US" sz="1800" b="0" kern="1200" dirty="0" smtClean="0">
                          <a:solidFill>
                            <a:schemeClr val="tx1"/>
                          </a:solidFill>
                          <a:effectLst/>
                          <a:latin typeface="+mn-lt"/>
                          <a:ea typeface="+mn-ea"/>
                          <a:cs typeface="+mn-cs"/>
                        </a:rPr>
                        <a:t>Teaching Poverty 101 Workshop</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1903829"/>
                  </a:ext>
                </a:extLst>
              </a:tr>
            </a:tbl>
          </a:graphicData>
        </a:graphic>
      </p:graphicFrame>
      <p:sp>
        <p:nvSpPr>
          <p:cNvPr id="4" name="Slide Number Placeholder 3"/>
          <p:cNvSpPr>
            <a:spLocks noGrp="1"/>
          </p:cNvSpPr>
          <p:nvPr>
            <p:ph type="sldNum" sz="quarter" idx="12"/>
          </p:nvPr>
        </p:nvSpPr>
        <p:spPr>
          <a:xfrm>
            <a:off x="76200" y="6400800"/>
            <a:ext cx="2209800" cy="365125"/>
          </a:xfrm>
        </p:spPr>
        <p:txBody>
          <a:bodyPr/>
          <a:lstStyle/>
          <a:p>
            <a:pPr>
              <a:defRPr/>
            </a:pPr>
            <a:fld id="{B183CDFD-3BD2-47B2-9866-086CB174FE69}" type="slidenum">
              <a:rPr lang="en-US" smtClean="0"/>
              <a:pPr>
                <a:defRPr/>
              </a:pPr>
              <a:t>24</a:t>
            </a:fld>
            <a:endParaRPr lang="en-US" dirty="0"/>
          </a:p>
        </p:txBody>
      </p:sp>
      <p:sp>
        <p:nvSpPr>
          <p:cNvPr id="3" name="TextBox 2"/>
          <p:cNvSpPr txBox="1"/>
          <p:nvPr/>
        </p:nvSpPr>
        <p:spPr>
          <a:xfrm>
            <a:off x="228600" y="1505316"/>
            <a:ext cx="8839200" cy="800219"/>
          </a:xfrm>
          <a:prstGeom prst="rect">
            <a:avLst/>
          </a:prstGeom>
          <a:noFill/>
        </p:spPr>
        <p:txBody>
          <a:bodyPr wrap="square" rtlCol="0">
            <a:spAutoFit/>
          </a:bodyPr>
          <a:lstStyle/>
          <a:p>
            <a:r>
              <a:rPr lang="en-US" sz="2800" b="1" dirty="0">
                <a:latin typeface="+mj-lt"/>
              </a:rPr>
              <a:t>Train and support a diverse corps of  poverty researchers</a:t>
            </a:r>
          </a:p>
          <a:p>
            <a:endParaRPr lang="en-US" dirty="0"/>
          </a:p>
        </p:txBody>
      </p:sp>
    </p:spTree>
    <p:extLst>
      <p:ext uri="{BB962C8B-B14F-4D97-AF65-F5344CB8AC3E}">
        <p14:creationId xmlns:p14="http://schemas.microsoft.com/office/powerpoint/2010/main" val="322991064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Dissertation Proposal Workshop for Underrepresented Graduate Students</a:t>
            </a:r>
            <a:endParaRPr lang="en-US" sz="3600" dirty="0"/>
          </a:p>
        </p:txBody>
      </p:sp>
      <p:sp>
        <p:nvSpPr>
          <p:cNvPr id="3" name="Content Placeholder 2"/>
          <p:cNvSpPr>
            <a:spLocks noGrp="1"/>
          </p:cNvSpPr>
          <p:nvPr>
            <p:ph idx="1"/>
          </p:nvPr>
        </p:nvSpPr>
        <p:spPr>
          <a:xfrm>
            <a:off x="228600" y="1905926"/>
            <a:ext cx="2743200" cy="3535363"/>
          </a:xfrm>
        </p:spPr>
        <p:txBody>
          <a:bodyPr/>
          <a:lstStyle/>
          <a:p>
            <a:r>
              <a:rPr lang="en-US" sz="2800" dirty="0" smtClean="0">
                <a:solidFill>
                  <a:schemeClr val="accent3"/>
                </a:solidFill>
              </a:rPr>
              <a:t>May 2017 &amp; 2018 </a:t>
            </a:r>
            <a:r>
              <a:rPr lang="en-US" sz="2800" dirty="0" smtClean="0"/>
              <a:t>at Howard University</a:t>
            </a:r>
          </a:p>
          <a:p>
            <a:r>
              <a:rPr lang="en-US" sz="2800" dirty="0" smtClean="0"/>
              <a:t>Staffed by IRP and Howard University faculty </a:t>
            </a:r>
            <a:endParaRPr lang="en-US" sz="1800" dirty="0"/>
          </a:p>
        </p:txBody>
      </p:sp>
      <p:sp>
        <p:nvSpPr>
          <p:cNvPr id="4" name="Slide Number Placeholder 3"/>
          <p:cNvSpPr>
            <a:spLocks noGrp="1"/>
          </p:cNvSpPr>
          <p:nvPr>
            <p:ph type="sldNum" sz="quarter" idx="12"/>
          </p:nvPr>
        </p:nvSpPr>
        <p:spPr>
          <a:xfrm>
            <a:off x="76200" y="6400800"/>
            <a:ext cx="2209800" cy="365125"/>
          </a:xfrm>
        </p:spPr>
        <p:txBody>
          <a:bodyPr/>
          <a:lstStyle/>
          <a:p>
            <a:pPr>
              <a:defRPr/>
            </a:pPr>
            <a:fld id="{B183CDFD-3BD2-47B2-9866-086CB174FE69}" type="slidenum">
              <a:rPr lang="en-US" smtClean="0"/>
              <a:pPr>
                <a:defRPr/>
              </a:pPr>
              <a:t>25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645294"/>
            <a:ext cx="5715000" cy="4285170"/>
          </a:xfrm>
          <a:prstGeom prst="rect">
            <a:avLst/>
          </a:prstGeom>
        </p:spPr>
      </p:pic>
    </p:spTree>
    <p:extLst>
      <p:ext uri="{BB962C8B-B14F-4D97-AF65-F5344CB8AC3E}">
        <p14:creationId xmlns:p14="http://schemas.microsoft.com/office/powerpoint/2010/main" val="359637818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 </a:t>
            </a:r>
            <a:r>
              <a:rPr lang="en-US" sz="3600" dirty="0" smtClean="0"/>
              <a:t>Other Training Activities</a:t>
            </a:r>
            <a:endParaRPr lang="en-US" sz="3600" dirty="0"/>
          </a:p>
        </p:txBody>
      </p:sp>
      <p:sp>
        <p:nvSpPr>
          <p:cNvPr id="3" name="Content Placeholder 2"/>
          <p:cNvSpPr>
            <a:spLocks noGrp="1"/>
          </p:cNvSpPr>
          <p:nvPr>
            <p:ph idx="1"/>
          </p:nvPr>
        </p:nvSpPr>
        <p:spPr>
          <a:xfrm>
            <a:off x="457200" y="1371600"/>
            <a:ext cx="8458200" cy="5105400"/>
          </a:xfrm>
        </p:spPr>
        <p:txBody>
          <a:bodyPr>
            <a:normAutofit fontScale="92500" lnSpcReduction="10000"/>
          </a:bodyPr>
          <a:lstStyle/>
          <a:p>
            <a:pPr marL="457200" lvl="1" indent="0">
              <a:buNone/>
            </a:pPr>
            <a:endParaRPr lang="en-US" sz="800" dirty="0" smtClean="0"/>
          </a:p>
          <a:p>
            <a:r>
              <a:rPr lang="en-US" sz="2800" dirty="0" smtClean="0"/>
              <a:t>IRP/JPB </a:t>
            </a:r>
            <a:r>
              <a:rPr lang="en-US" sz="2800" dirty="0"/>
              <a:t>Emerging Scholars </a:t>
            </a:r>
            <a:r>
              <a:rPr lang="en-US" sz="2800" dirty="0" smtClean="0"/>
              <a:t>Fellowships for promising junior faculty from underrepresented populations</a:t>
            </a:r>
          </a:p>
          <a:p>
            <a:endParaRPr lang="en-US" sz="2800" dirty="0"/>
          </a:p>
          <a:p>
            <a:pPr marL="0" indent="0">
              <a:buNone/>
            </a:pPr>
            <a:endParaRPr lang="en-US" sz="1600" dirty="0" smtClean="0"/>
          </a:p>
          <a:p>
            <a:pPr marL="0" indent="0">
              <a:buNone/>
            </a:pPr>
            <a:endParaRPr lang="en-US" sz="1600" dirty="0"/>
          </a:p>
          <a:p>
            <a:endParaRPr lang="en-US" sz="2800" dirty="0" smtClean="0">
              <a:hlinkClick r:id="rId3"/>
            </a:endParaRPr>
          </a:p>
          <a:p>
            <a:pPr marL="0" indent="0">
              <a:buNone/>
            </a:pPr>
            <a:r>
              <a:rPr lang="en-US" sz="1900" b="1" u="sng" dirty="0" smtClean="0">
                <a:hlinkClick r:id="rId4"/>
              </a:rPr>
              <a:t>Stephanie </a:t>
            </a:r>
            <a:r>
              <a:rPr lang="en-US" sz="1900" b="1" u="sng" dirty="0">
                <a:hlinkClick r:id="rId4"/>
              </a:rPr>
              <a:t>L. </a:t>
            </a:r>
            <a:r>
              <a:rPr lang="en-US" sz="1900" b="1" u="sng" dirty="0" smtClean="0">
                <a:hlinkClick r:id="rId4"/>
              </a:rPr>
              <a:t>Canizales</a:t>
            </a:r>
            <a:r>
              <a:rPr lang="en-US" sz="1900" dirty="0"/>
              <a:t>	</a:t>
            </a:r>
            <a:r>
              <a:rPr lang="en-US" sz="1900" b="1" u="sng" dirty="0" smtClean="0">
                <a:hlinkClick r:id="rId5"/>
              </a:rPr>
              <a:t>Jacob </a:t>
            </a:r>
            <a:r>
              <a:rPr lang="en-US" sz="1900" b="1" u="sng" dirty="0">
                <a:hlinkClick r:id="rId5"/>
              </a:rPr>
              <a:t>William </a:t>
            </a:r>
            <a:r>
              <a:rPr lang="en-US" sz="1900" b="1" u="sng" dirty="0" smtClean="0">
                <a:hlinkClick r:id="rId5"/>
              </a:rPr>
              <a:t>Faber</a:t>
            </a:r>
            <a:r>
              <a:rPr lang="en-US" sz="1900" dirty="0"/>
              <a:t>	</a:t>
            </a:r>
            <a:r>
              <a:rPr lang="en-US" sz="1900" b="1" u="sng" dirty="0" smtClean="0">
                <a:hlinkClick r:id="rId6"/>
              </a:rPr>
              <a:t>Jamila </a:t>
            </a:r>
            <a:r>
              <a:rPr lang="en-US" sz="1900" b="1" u="sng" dirty="0">
                <a:hlinkClick r:id="rId6"/>
              </a:rPr>
              <a:t>Michener</a:t>
            </a:r>
            <a:endParaRPr lang="en-US" sz="1900" dirty="0"/>
          </a:p>
          <a:p>
            <a:endParaRPr lang="en-US" sz="2600" dirty="0" smtClean="0">
              <a:hlinkClick r:id="rId3"/>
            </a:endParaRPr>
          </a:p>
          <a:p>
            <a:r>
              <a:rPr lang="en-US" sz="2800" dirty="0" smtClean="0">
                <a:hlinkClick r:id="rId3"/>
              </a:rPr>
              <a:t>Shepherd Higher Education Consortium on Poverty</a:t>
            </a:r>
            <a:r>
              <a:rPr lang="en-US" sz="2800" dirty="0" smtClean="0"/>
              <a:t> (SHECP)</a:t>
            </a:r>
          </a:p>
          <a:p>
            <a:pPr lvl="1"/>
            <a:r>
              <a:rPr lang="en-US" dirty="0"/>
              <a:t>C</a:t>
            </a:r>
            <a:r>
              <a:rPr lang="en-US" dirty="0" smtClean="0"/>
              <a:t>ollaborative </a:t>
            </a:r>
            <a:r>
              <a:rPr lang="en-US" dirty="0"/>
              <a:t>summer internship integrated with course-work and community engagement opportunities during the academic year</a:t>
            </a:r>
            <a:endParaRPr lang="en-US" sz="2400" dirty="0" smtClean="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26</a:t>
            </a:fld>
            <a:endParaRPr lang="en-US" dirty="0"/>
          </a:p>
        </p:txBody>
      </p:sp>
      <p:pic>
        <p:nvPicPr>
          <p:cNvPr id="5" name="Picture 4" descr="IMG_2968"/>
          <p:cNvPicPr/>
          <p:nvPr/>
        </p:nvPicPr>
        <p:blipFill>
          <a:blip r:embed="rId7">
            <a:extLst>
              <a:ext uri="{28A0092B-C50C-407E-A947-70E740481C1C}">
                <a14:useLocalDpi xmlns:a14="http://schemas.microsoft.com/office/drawing/2010/main" val="0"/>
              </a:ext>
            </a:extLst>
          </a:blip>
          <a:srcRect/>
          <a:stretch>
            <a:fillRect/>
          </a:stretch>
        </p:blipFill>
        <p:spPr bwMode="auto">
          <a:xfrm>
            <a:off x="840292" y="2286000"/>
            <a:ext cx="1391920" cy="1412240"/>
          </a:xfrm>
          <a:prstGeom prst="rect">
            <a:avLst/>
          </a:prstGeom>
          <a:noFill/>
          <a:ln>
            <a:noFill/>
          </a:ln>
        </p:spPr>
      </p:pic>
      <p:pic>
        <p:nvPicPr>
          <p:cNvPr id="6" name="Picture 5" descr="https://wagner.nyu.edu/files/styles/faculty_profile/public/faculty/headshots/jacob-faber01.jpg?itok=7t_RQ8_a"/>
          <p:cNvPicPr/>
          <p:nvPr/>
        </p:nvPicPr>
        <p:blipFill>
          <a:blip r:embed="rId8">
            <a:extLst>
              <a:ext uri="{28A0092B-C50C-407E-A947-70E740481C1C}">
                <a14:useLocalDpi xmlns:a14="http://schemas.microsoft.com/office/drawing/2010/main" val="0"/>
              </a:ext>
            </a:extLst>
          </a:blip>
          <a:srcRect/>
          <a:stretch>
            <a:fillRect/>
          </a:stretch>
        </p:blipFill>
        <p:spPr bwMode="auto">
          <a:xfrm>
            <a:off x="3657600" y="2286000"/>
            <a:ext cx="1235710" cy="1412240"/>
          </a:xfrm>
          <a:prstGeom prst="rect">
            <a:avLst/>
          </a:prstGeom>
          <a:noFill/>
          <a:ln>
            <a:noFill/>
          </a:ln>
        </p:spPr>
      </p:pic>
      <p:pic>
        <p:nvPicPr>
          <p:cNvPr id="7" name="Picture 6" descr="photo of Jamila Michene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7322" y="2290781"/>
            <a:ext cx="1172845" cy="1407459"/>
          </a:xfrm>
          <a:prstGeom prst="rect">
            <a:avLst/>
          </a:prstGeom>
          <a:noFill/>
          <a:ln>
            <a:noFill/>
          </a:ln>
        </p:spPr>
      </p:pic>
    </p:spTree>
    <p:extLst>
      <p:ext uri="{BB962C8B-B14F-4D97-AF65-F5344CB8AC3E}">
        <p14:creationId xmlns:p14="http://schemas.microsoft.com/office/powerpoint/2010/main" val="57787036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with WI State Agencies</a:t>
            </a:r>
          </a:p>
        </p:txBody>
      </p:sp>
      <p:sp>
        <p:nvSpPr>
          <p:cNvPr id="3" name="Content Placeholder 2"/>
          <p:cNvSpPr>
            <a:spLocks noGrp="1"/>
          </p:cNvSpPr>
          <p:nvPr>
            <p:ph idx="1"/>
          </p:nvPr>
        </p:nvSpPr>
        <p:spPr/>
        <p:txBody>
          <a:bodyPr/>
          <a:lstStyle/>
          <a:p>
            <a:r>
              <a:rPr lang="en-US" dirty="0"/>
              <a:t>“Yours, Mine &amp; Ours”</a:t>
            </a:r>
          </a:p>
          <a:p>
            <a:pPr lvl="1"/>
            <a:r>
              <a:rPr lang="en-US" dirty="0"/>
              <a:t>Setting a shared research agenda</a:t>
            </a:r>
          </a:p>
          <a:p>
            <a:pPr lvl="1"/>
            <a:r>
              <a:rPr lang="en-US" dirty="0"/>
              <a:t>Technical assistance and research contracts</a:t>
            </a:r>
          </a:p>
          <a:p>
            <a:pPr lvl="1"/>
            <a:r>
              <a:rPr lang="en-US" dirty="0"/>
              <a:t>Partnerships in seeking federal grants</a:t>
            </a:r>
          </a:p>
          <a:p>
            <a:pPr lvl="1"/>
            <a:r>
              <a:rPr lang="en-US" dirty="0"/>
              <a:t>Learning exchanges &amp; brown bags</a:t>
            </a:r>
          </a:p>
          <a:p>
            <a:pPr lvl="1"/>
            <a:r>
              <a:rPr lang="en-US" dirty="0"/>
              <a:t>Outreach to local and state government officials</a:t>
            </a:r>
          </a:p>
          <a:p>
            <a:pPr lvl="1"/>
            <a:r>
              <a:rPr lang="en-US" dirty="0" smtClean="0"/>
              <a:t>Linking </a:t>
            </a:r>
            <a:r>
              <a:rPr lang="en-US" dirty="0"/>
              <a:t>administrative data</a:t>
            </a:r>
          </a:p>
          <a:p>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27</a:t>
            </a:fld>
            <a:endParaRPr lang="en-US" dirty="0"/>
          </a:p>
        </p:txBody>
      </p:sp>
    </p:spTree>
    <p:extLst>
      <p:ext uri="{BB962C8B-B14F-4D97-AF65-F5344CB8AC3E}">
        <p14:creationId xmlns:p14="http://schemas.microsoft.com/office/powerpoint/2010/main" val="80617803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Child Support</a:t>
            </a:r>
            <a:endParaRPr lang="en-US" dirty="0"/>
          </a:p>
        </p:txBody>
      </p:sp>
      <p:sp>
        <p:nvSpPr>
          <p:cNvPr id="3" name="Content Placeholder 2"/>
          <p:cNvSpPr>
            <a:spLocks noGrp="1"/>
          </p:cNvSpPr>
          <p:nvPr>
            <p:ph idx="1"/>
          </p:nvPr>
        </p:nvSpPr>
        <p:spPr/>
        <p:txBody>
          <a:bodyPr/>
          <a:lstStyle/>
          <a:p>
            <a:r>
              <a:rPr lang="en-US" dirty="0" smtClean="0"/>
              <a:t>Child Support </a:t>
            </a:r>
            <a:r>
              <a:rPr lang="en-US" dirty="0"/>
              <a:t>D</a:t>
            </a:r>
            <a:r>
              <a:rPr lang="en-US" dirty="0" smtClean="0"/>
              <a:t>emonstration Evaluation, pass-through policy </a:t>
            </a:r>
          </a:p>
          <a:p>
            <a:r>
              <a:rPr lang="en-US" dirty="0" smtClean="0"/>
              <a:t>Families Forward </a:t>
            </a:r>
          </a:p>
          <a:p>
            <a:r>
              <a:rPr lang="en-US" dirty="0" smtClean="0"/>
              <a:t>Interaction between child support and child welfare</a:t>
            </a:r>
          </a:p>
          <a:p>
            <a:r>
              <a:rPr lang="en-US" dirty="0" smtClean="0"/>
              <a:t>Child Support Noncustodial Parent Employment Demonstration (CSPED)</a:t>
            </a:r>
          </a:p>
          <a:p>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28</a:t>
            </a:fld>
            <a:endParaRPr lang="en-US" dirty="0"/>
          </a:p>
        </p:txBody>
      </p:sp>
    </p:spTree>
    <p:extLst>
      <p:ext uri="{BB962C8B-B14F-4D97-AF65-F5344CB8AC3E}">
        <p14:creationId xmlns:p14="http://schemas.microsoft.com/office/powerpoint/2010/main" val="247134346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Number Placeholder 4"/>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06B47E4-6F1A-41C0-9647-23DCA23F94A2}" type="slidenum">
              <a:rPr lang="en-US" sz="2600" b="1">
                <a:solidFill>
                  <a:schemeClr val="bg1"/>
                </a:solidFill>
              </a:rPr>
              <a:pPr/>
              <a:t>29</a:t>
            </a:fld>
            <a:endParaRPr lang="en-US" sz="2600" b="1" dirty="0">
              <a:solidFill>
                <a:schemeClr val="bg1"/>
              </a:solidFill>
            </a:endParaRPr>
          </a:p>
        </p:txBody>
      </p:sp>
      <p:sp>
        <p:nvSpPr>
          <p:cNvPr id="320514" name="AutoShape 2"/>
          <p:cNvSpPr>
            <a:spLocks noGrp="1" noChangeArrowheads="1"/>
          </p:cNvSpPr>
          <p:nvPr>
            <p:ph type="title"/>
          </p:nvPr>
        </p:nvSpPr>
        <p:spPr/>
        <p:txBody>
          <a:bodyPr>
            <a:noAutofit/>
          </a:bodyPr>
          <a:lstStyle/>
          <a:p>
            <a:r>
              <a:rPr lang="en-US" sz="3600" dirty="0" smtClean="0"/>
              <a:t>Data </a:t>
            </a:r>
            <a:r>
              <a:rPr lang="en-US" sz="3600" dirty="0"/>
              <a:t>Integration: Multi-Sample Person File Current </a:t>
            </a:r>
            <a:r>
              <a:rPr lang="en-US" sz="3600" dirty="0" smtClean="0"/>
              <a:t>Model </a:t>
            </a:r>
          </a:p>
        </p:txBody>
      </p:sp>
      <p:sp>
        <p:nvSpPr>
          <p:cNvPr id="320515" name="Oval 3"/>
          <p:cNvSpPr>
            <a:spLocks noChangeAspect="1" noChangeArrowheads="1"/>
          </p:cNvSpPr>
          <p:nvPr/>
        </p:nvSpPr>
        <p:spPr bwMode="auto">
          <a:xfrm>
            <a:off x="3886200" y="2362200"/>
            <a:ext cx="1371600" cy="1676400"/>
          </a:xfrm>
          <a:prstGeom prst="ellipse">
            <a:avLst/>
          </a:prstGeom>
          <a:solidFill>
            <a:srgbClr val="009900">
              <a:alpha val="50195"/>
            </a:srgbClr>
          </a:solidFill>
          <a:ln w="9525">
            <a:solidFill>
              <a:srgbClr val="000000"/>
            </a:solidFill>
            <a:round/>
            <a:headEnd/>
            <a:tailEnd/>
          </a:ln>
        </p:spPr>
        <p:txBody>
          <a:bodyPr wrap="none" anchor="ctr"/>
          <a:lstStyle/>
          <a:p>
            <a:pPr eaLnBrk="0" hangingPunct="0"/>
            <a:endParaRPr lang="en-US" dirty="0"/>
          </a:p>
        </p:txBody>
      </p:sp>
      <p:sp>
        <p:nvSpPr>
          <p:cNvPr id="320516" name="Oval 4"/>
          <p:cNvSpPr>
            <a:spLocks noChangeAspect="1" noChangeArrowheads="1"/>
          </p:cNvSpPr>
          <p:nvPr/>
        </p:nvSpPr>
        <p:spPr bwMode="auto">
          <a:xfrm>
            <a:off x="4267200" y="3429000"/>
            <a:ext cx="2057400" cy="1981200"/>
          </a:xfrm>
          <a:prstGeom prst="ellipse">
            <a:avLst/>
          </a:prstGeom>
          <a:solidFill>
            <a:srgbClr val="0070C0">
              <a:alpha val="30196"/>
            </a:srgbClr>
          </a:solidFill>
          <a:ln w="9525">
            <a:solidFill>
              <a:srgbClr val="003399"/>
            </a:solidFill>
            <a:round/>
            <a:headEnd/>
            <a:tailEnd/>
          </a:ln>
        </p:spPr>
        <p:txBody>
          <a:bodyPr wrap="none" anchor="ctr"/>
          <a:lstStyle/>
          <a:p>
            <a:pPr eaLnBrk="0" hangingPunct="0"/>
            <a:endParaRPr lang="en-US" dirty="0"/>
          </a:p>
        </p:txBody>
      </p:sp>
      <p:sp>
        <p:nvSpPr>
          <p:cNvPr id="320517" name="Text Box 5"/>
          <p:cNvSpPr txBox="1">
            <a:spLocks noChangeArrowheads="1"/>
          </p:cNvSpPr>
          <p:nvPr/>
        </p:nvSpPr>
        <p:spPr bwMode="auto">
          <a:xfrm>
            <a:off x="2209800" y="2362200"/>
            <a:ext cx="1828800" cy="369332"/>
          </a:xfrm>
          <a:prstGeom prst="rect">
            <a:avLst/>
          </a:prstGeom>
          <a:noFill/>
          <a:ln w="9525" algn="ctr">
            <a:noFill/>
            <a:miter lim="800000"/>
            <a:headEnd/>
            <a:tailEnd/>
          </a:ln>
        </p:spPr>
        <p:txBody>
          <a:bodyPr wrap="square">
            <a:spAutoFit/>
          </a:bodyPr>
          <a:lstStyle/>
          <a:p>
            <a:pPr algn="ctr" eaLnBrk="0" hangingPunct="0">
              <a:spcBef>
                <a:spcPct val="50000"/>
              </a:spcBef>
            </a:pPr>
            <a:r>
              <a:rPr lang="en-US" dirty="0" smtClean="0">
                <a:solidFill>
                  <a:srgbClr val="009900"/>
                </a:solidFill>
              </a:rPr>
              <a:t>Child Welfare </a:t>
            </a:r>
            <a:endParaRPr lang="en-US" dirty="0">
              <a:solidFill>
                <a:srgbClr val="009900"/>
              </a:solidFill>
            </a:endParaRPr>
          </a:p>
        </p:txBody>
      </p:sp>
      <p:sp>
        <p:nvSpPr>
          <p:cNvPr id="320518" name="Text Box 6"/>
          <p:cNvSpPr txBox="1">
            <a:spLocks noChangeArrowheads="1"/>
          </p:cNvSpPr>
          <p:nvPr/>
        </p:nvSpPr>
        <p:spPr bwMode="auto">
          <a:xfrm>
            <a:off x="609600" y="3124200"/>
            <a:ext cx="2057400" cy="1200329"/>
          </a:xfrm>
          <a:prstGeom prst="rect">
            <a:avLst/>
          </a:prstGeom>
          <a:noFill/>
          <a:ln w="9525" algn="ctr">
            <a:noFill/>
            <a:miter lim="800000"/>
            <a:headEnd/>
            <a:tailEnd/>
          </a:ln>
        </p:spPr>
        <p:txBody>
          <a:bodyPr wrap="square">
            <a:spAutoFit/>
          </a:bodyPr>
          <a:lstStyle/>
          <a:p>
            <a:pPr algn="ctr" eaLnBrk="0" hangingPunct="0">
              <a:spcBef>
                <a:spcPct val="50000"/>
              </a:spcBef>
            </a:pPr>
            <a:r>
              <a:rPr lang="en-US" dirty="0">
                <a:solidFill>
                  <a:srgbClr val="6600CC"/>
                </a:solidFill>
              </a:rPr>
              <a:t>CARES:</a:t>
            </a:r>
          </a:p>
          <a:p>
            <a:pPr algn="ctr" eaLnBrk="0" hangingPunct="0"/>
            <a:r>
              <a:rPr lang="en-US" dirty="0">
                <a:solidFill>
                  <a:srgbClr val="6600CC"/>
                </a:solidFill>
              </a:rPr>
              <a:t>TANF, </a:t>
            </a:r>
            <a:r>
              <a:rPr lang="en-US" dirty="0" smtClean="0">
                <a:solidFill>
                  <a:srgbClr val="6600CC"/>
                </a:solidFill>
              </a:rPr>
              <a:t>SNAP</a:t>
            </a:r>
            <a:endParaRPr lang="en-US" dirty="0">
              <a:solidFill>
                <a:srgbClr val="6600CC"/>
              </a:solidFill>
            </a:endParaRPr>
          </a:p>
          <a:p>
            <a:pPr algn="ctr" eaLnBrk="0" hangingPunct="0"/>
            <a:r>
              <a:rPr lang="en-US" dirty="0">
                <a:solidFill>
                  <a:srgbClr val="6600CC"/>
                </a:solidFill>
              </a:rPr>
              <a:t> Child </a:t>
            </a:r>
            <a:r>
              <a:rPr lang="en-US" dirty="0" smtClean="0">
                <a:solidFill>
                  <a:srgbClr val="6600CC"/>
                </a:solidFill>
              </a:rPr>
              <a:t>Care</a:t>
            </a:r>
            <a:endParaRPr lang="en-US" dirty="0">
              <a:solidFill>
                <a:srgbClr val="6600CC"/>
              </a:solidFill>
            </a:endParaRPr>
          </a:p>
          <a:p>
            <a:pPr algn="ctr" eaLnBrk="0" hangingPunct="0"/>
            <a:r>
              <a:rPr lang="en-US" dirty="0" smtClean="0">
                <a:solidFill>
                  <a:srgbClr val="6600CC"/>
                </a:solidFill>
              </a:rPr>
              <a:t>Medicaid</a:t>
            </a:r>
            <a:endParaRPr lang="en-US" dirty="0">
              <a:solidFill>
                <a:srgbClr val="6600CC"/>
              </a:solidFill>
            </a:endParaRPr>
          </a:p>
        </p:txBody>
      </p:sp>
      <p:sp>
        <p:nvSpPr>
          <p:cNvPr id="320519" name="Text Box 7"/>
          <p:cNvSpPr txBox="1">
            <a:spLocks noChangeArrowheads="1"/>
          </p:cNvSpPr>
          <p:nvPr/>
        </p:nvSpPr>
        <p:spPr bwMode="auto">
          <a:xfrm>
            <a:off x="6172200" y="3810000"/>
            <a:ext cx="2743200" cy="1754326"/>
          </a:xfrm>
          <a:prstGeom prst="rect">
            <a:avLst/>
          </a:prstGeom>
          <a:noFill/>
          <a:ln w="9525" algn="ctr">
            <a:noFill/>
            <a:miter lim="800000"/>
            <a:headEnd/>
            <a:tailEnd/>
          </a:ln>
        </p:spPr>
        <p:txBody>
          <a:bodyPr wrap="square">
            <a:spAutoFit/>
          </a:bodyPr>
          <a:lstStyle/>
          <a:p>
            <a:pPr algn="ctr" eaLnBrk="0" hangingPunct="0"/>
            <a:r>
              <a:rPr lang="en-US" dirty="0">
                <a:solidFill>
                  <a:srgbClr val="003399"/>
                </a:solidFill>
              </a:rPr>
              <a:t>KIDS:</a:t>
            </a:r>
          </a:p>
          <a:p>
            <a:pPr algn="ctr" eaLnBrk="0" hangingPunct="0"/>
            <a:r>
              <a:rPr lang="en-US" dirty="0">
                <a:solidFill>
                  <a:srgbClr val="003399"/>
                </a:solidFill>
              </a:rPr>
              <a:t>Child Support orders</a:t>
            </a:r>
          </a:p>
          <a:p>
            <a:pPr algn="ctr" eaLnBrk="0" hangingPunct="0"/>
            <a:r>
              <a:rPr lang="en-US" dirty="0">
                <a:solidFill>
                  <a:srgbClr val="003399"/>
                </a:solidFill>
              </a:rPr>
              <a:t>CS payments</a:t>
            </a:r>
          </a:p>
          <a:p>
            <a:pPr algn="ctr" eaLnBrk="0" hangingPunct="0"/>
            <a:r>
              <a:rPr lang="en-US" dirty="0">
                <a:solidFill>
                  <a:srgbClr val="003399"/>
                </a:solidFill>
              </a:rPr>
              <a:t>CS receipts</a:t>
            </a:r>
          </a:p>
          <a:p>
            <a:pPr algn="ctr" eaLnBrk="0" hangingPunct="0"/>
            <a:r>
              <a:rPr lang="en-US" dirty="0">
                <a:solidFill>
                  <a:srgbClr val="003399"/>
                </a:solidFill>
              </a:rPr>
              <a:t>Paternity Establishment</a:t>
            </a:r>
          </a:p>
          <a:p>
            <a:pPr algn="ctr" eaLnBrk="0" hangingPunct="0"/>
            <a:r>
              <a:rPr lang="en-US" dirty="0">
                <a:solidFill>
                  <a:srgbClr val="003399"/>
                </a:solidFill>
              </a:rPr>
              <a:t>Divorce</a:t>
            </a:r>
          </a:p>
        </p:txBody>
      </p:sp>
      <p:sp>
        <p:nvSpPr>
          <p:cNvPr id="320520" name="Oval 8"/>
          <p:cNvSpPr>
            <a:spLocks noChangeAspect="1" noChangeArrowheads="1"/>
          </p:cNvSpPr>
          <p:nvPr/>
        </p:nvSpPr>
        <p:spPr bwMode="auto">
          <a:xfrm>
            <a:off x="2286000" y="3124200"/>
            <a:ext cx="2895600" cy="2362200"/>
          </a:xfrm>
          <a:prstGeom prst="ellipse">
            <a:avLst/>
          </a:prstGeom>
          <a:solidFill>
            <a:srgbClr val="6600CC">
              <a:alpha val="20000"/>
            </a:srgbClr>
          </a:solidFill>
          <a:ln w="9525">
            <a:solidFill>
              <a:srgbClr val="6600CC"/>
            </a:solidFill>
            <a:round/>
            <a:headEnd/>
            <a:tailEnd/>
          </a:ln>
        </p:spPr>
        <p:txBody>
          <a:bodyPr wrap="none" anchor="ctr"/>
          <a:lstStyle/>
          <a:p>
            <a:pPr eaLnBrk="0" hangingPunct="0"/>
            <a:endParaRPr lang="en-US" dirty="0"/>
          </a:p>
        </p:txBody>
      </p:sp>
      <p:sp>
        <p:nvSpPr>
          <p:cNvPr id="85001" name="Text Box 9"/>
          <p:cNvSpPr txBox="1">
            <a:spLocks noChangeArrowheads="1"/>
          </p:cNvSpPr>
          <p:nvPr/>
        </p:nvSpPr>
        <p:spPr bwMode="auto">
          <a:xfrm>
            <a:off x="6172200" y="2667000"/>
            <a:ext cx="2667000" cy="646331"/>
          </a:xfrm>
          <a:prstGeom prst="rect">
            <a:avLst/>
          </a:prstGeom>
          <a:noFill/>
          <a:ln w="9525" algn="ctr">
            <a:noFill/>
            <a:miter lim="800000"/>
            <a:headEnd/>
            <a:tailEnd/>
          </a:ln>
          <a:effectLst/>
        </p:spPr>
        <p:txBody>
          <a:bodyPr wrap="square">
            <a:spAutoFit/>
          </a:bodyPr>
          <a:lstStyle/>
          <a:p>
            <a:pPr algn="ctr" eaLnBrk="0" hangingPunct="0">
              <a:spcBef>
                <a:spcPct val="50000"/>
              </a:spcBef>
              <a:defRPr/>
            </a:pPr>
            <a:r>
              <a:rPr lang="en-US" dirty="0">
                <a:solidFill>
                  <a:schemeClr val="accent6">
                    <a:lumMod val="60000"/>
                    <a:lumOff val="40000"/>
                  </a:schemeClr>
                </a:solidFill>
              </a:rPr>
              <a:t>DOC:</a:t>
            </a:r>
          </a:p>
          <a:p>
            <a:pPr algn="ctr" eaLnBrk="0" hangingPunct="0">
              <a:spcBef>
                <a:spcPts val="0"/>
              </a:spcBef>
              <a:defRPr/>
            </a:pPr>
            <a:r>
              <a:rPr lang="en-US" dirty="0">
                <a:solidFill>
                  <a:schemeClr val="accent6">
                    <a:lumMod val="60000"/>
                    <a:lumOff val="40000"/>
                  </a:schemeClr>
                </a:solidFill>
              </a:rPr>
              <a:t>State Incarceration</a:t>
            </a:r>
          </a:p>
        </p:txBody>
      </p:sp>
      <p:sp>
        <p:nvSpPr>
          <p:cNvPr id="85004" name="Oval 12"/>
          <p:cNvSpPr>
            <a:spLocks noChangeArrowheads="1"/>
          </p:cNvSpPr>
          <p:nvPr/>
        </p:nvSpPr>
        <p:spPr bwMode="auto">
          <a:xfrm rot="3613826">
            <a:off x="5136854" y="1870339"/>
            <a:ext cx="236266" cy="3392730"/>
          </a:xfrm>
          <a:prstGeom prst="ellipse">
            <a:avLst/>
          </a:prstGeom>
          <a:solidFill>
            <a:schemeClr val="accent6">
              <a:lumMod val="40000"/>
              <a:lumOff val="60000"/>
              <a:alpha val="71000"/>
            </a:schemeClr>
          </a:solidFill>
          <a:ln w="9525" algn="ctr">
            <a:solidFill>
              <a:srgbClr val="6600CC"/>
            </a:solidFill>
            <a:round/>
            <a:headEnd/>
            <a:tailEnd/>
          </a:ln>
          <a:effectLst/>
        </p:spPr>
        <p:txBody>
          <a:bodyPr wrap="none" anchor="ctr"/>
          <a:lstStyle/>
          <a:p>
            <a:pPr eaLnBrk="0" hangingPunct="0">
              <a:defRPr/>
            </a:pPr>
            <a:endParaRPr lang="en-US" dirty="0"/>
          </a:p>
        </p:txBody>
      </p:sp>
      <p:sp>
        <p:nvSpPr>
          <p:cNvPr id="320523" name="Rectangle 13"/>
          <p:cNvSpPr>
            <a:spLocks noChangeArrowheads="1"/>
          </p:cNvSpPr>
          <p:nvPr/>
        </p:nvSpPr>
        <p:spPr bwMode="auto">
          <a:xfrm>
            <a:off x="4191000" y="1676400"/>
            <a:ext cx="1676400" cy="4114800"/>
          </a:xfrm>
          <a:prstGeom prst="rect">
            <a:avLst/>
          </a:prstGeom>
          <a:noFill/>
          <a:ln w="9525" algn="ctr">
            <a:solidFill>
              <a:srgbClr val="002060"/>
            </a:solidFill>
            <a:round/>
            <a:headEnd/>
            <a:tailEnd/>
          </a:ln>
        </p:spPr>
        <p:txBody>
          <a:bodyPr/>
          <a:lstStyle/>
          <a:p>
            <a:pPr eaLnBrk="0" hangingPunct="0"/>
            <a:endParaRPr lang="en-US" dirty="0"/>
          </a:p>
        </p:txBody>
      </p:sp>
      <p:sp>
        <p:nvSpPr>
          <p:cNvPr id="320524" name="TextBox 14"/>
          <p:cNvSpPr txBox="1">
            <a:spLocks noChangeArrowheads="1"/>
          </p:cNvSpPr>
          <p:nvPr/>
        </p:nvSpPr>
        <p:spPr bwMode="auto">
          <a:xfrm>
            <a:off x="4191000" y="5867400"/>
            <a:ext cx="1905000" cy="369332"/>
          </a:xfrm>
          <a:prstGeom prst="rect">
            <a:avLst/>
          </a:prstGeom>
          <a:noFill/>
          <a:ln w="9525">
            <a:noFill/>
            <a:miter lim="800000"/>
            <a:headEnd/>
            <a:tailEnd/>
          </a:ln>
        </p:spPr>
        <p:txBody>
          <a:bodyPr wrap="square">
            <a:spAutoFit/>
          </a:bodyPr>
          <a:lstStyle/>
          <a:p>
            <a:pPr eaLnBrk="0" hangingPunct="0"/>
            <a:r>
              <a:rPr lang="en-US" dirty="0">
                <a:solidFill>
                  <a:srgbClr val="002060"/>
                </a:solidFill>
              </a:rPr>
              <a:t>UI wage record</a:t>
            </a:r>
          </a:p>
        </p:txBody>
      </p:sp>
      <p:sp>
        <p:nvSpPr>
          <p:cNvPr id="3" name="Slide Number Placeholder 2"/>
          <p:cNvSpPr>
            <a:spLocks noGrp="1"/>
          </p:cNvSpPr>
          <p:nvPr>
            <p:ph type="sldNum" sz="quarter" idx="12"/>
          </p:nvPr>
        </p:nvSpPr>
        <p:spPr/>
        <p:txBody>
          <a:bodyPr/>
          <a:lstStyle/>
          <a:p>
            <a:pPr>
              <a:defRPr/>
            </a:pPr>
            <a:endParaRPr lang="en-US" dirty="0"/>
          </a:p>
        </p:txBody>
      </p:sp>
      <p:sp>
        <p:nvSpPr>
          <p:cNvPr id="15" name="TextBox 14"/>
          <p:cNvSpPr txBox="1"/>
          <p:nvPr/>
        </p:nvSpPr>
        <p:spPr>
          <a:xfrm>
            <a:off x="311943" y="5117296"/>
            <a:ext cx="2438400" cy="1384995"/>
          </a:xfrm>
          <a:prstGeom prst="rect">
            <a:avLst/>
          </a:prstGeom>
          <a:noFill/>
        </p:spPr>
        <p:txBody>
          <a:bodyPr wrap="square" rtlCol="0">
            <a:spAutoFit/>
          </a:bodyPr>
          <a:lstStyle/>
          <a:p>
            <a:r>
              <a:rPr lang="en-US" sz="1400" dirty="0" smtClean="0"/>
              <a:t>Not shown:</a:t>
            </a:r>
          </a:p>
          <a:p>
            <a:r>
              <a:rPr lang="en-US" sz="1400" dirty="0" smtClean="0"/>
              <a:t>    CRN: AFDC/Foodstamps</a:t>
            </a:r>
          </a:p>
          <a:p>
            <a:r>
              <a:rPr lang="en-US" sz="1400" dirty="0" smtClean="0"/>
              <a:t>    UI benefits</a:t>
            </a:r>
          </a:p>
          <a:p>
            <a:r>
              <a:rPr lang="en-US" sz="1400" dirty="0" smtClean="0"/>
              <a:t>    Milwaukee Jail</a:t>
            </a:r>
          </a:p>
          <a:p>
            <a:r>
              <a:rPr lang="en-US" sz="1400" dirty="0" smtClean="0"/>
              <a:t>    School Data</a:t>
            </a:r>
          </a:p>
          <a:p>
            <a:endParaRPr lang="en-US" sz="1400" dirty="0"/>
          </a:p>
        </p:txBody>
      </p:sp>
    </p:spTree>
    <p:extLst>
      <p:ext uri="{BB962C8B-B14F-4D97-AF65-F5344CB8AC3E}">
        <p14:creationId xmlns:p14="http://schemas.microsoft.com/office/powerpoint/2010/main" val="184550943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What Is </a:t>
            </a:r>
            <a:br>
              <a:rPr lang="en-US" dirty="0" smtClean="0"/>
            </a:br>
            <a:r>
              <a:rPr lang="en-US" dirty="0" smtClean="0"/>
              <a:t>The Institute for Research on Poverty?  </a:t>
            </a:r>
            <a:endParaRPr lang="en-US" dirty="0"/>
          </a:p>
        </p:txBody>
      </p:sp>
      <p:sp>
        <p:nvSpPr>
          <p:cNvPr id="3" name="Content Placeholder 2"/>
          <p:cNvSpPr>
            <a:spLocks noGrp="1"/>
          </p:cNvSpPr>
          <p:nvPr>
            <p:ph idx="1"/>
          </p:nvPr>
        </p:nvSpPr>
        <p:spPr>
          <a:xfrm>
            <a:off x="3886200" y="1371600"/>
            <a:ext cx="4800600" cy="7429726"/>
          </a:xfrm>
        </p:spPr>
        <p:txBody>
          <a:bodyPr wrap="square" bIns="274320">
            <a:normAutofit/>
          </a:bodyPr>
          <a:lstStyle/>
          <a:p>
            <a:r>
              <a:rPr lang="en-US" sz="2500" dirty="0" smtClean="0"/>
              <a:t>Established in 1966 during the War on Poverty</a:t>
            </a:r>
          </a:p>
          <a:p>
            <a:r>
              <a:rPr lang="en-US" sz="2500" dirty="0" smtClean="0"/>
              <a:t>Functions as an independent, multi-disciplinary center within the College of Letters &amp; Science at the UW-Madison</a:t>
            </a:r>
            <a:endParaRPr lang="en-US" sz="2500" dirty="0"/>
          </a:p>
        </p:txBody>
      </p:sp>
      <p:sp>
        <p:nvSpPr>
          <p:cNvPr id="1229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orbel" panose="020B0503020204020204" pitchFamily="34" charset="0"/>
              </a:defRPr>
            </a:lvl1pPr>
            <a:lvl2pPr marL="742950" indent="-285750">
              <a:spcBef>
                <a:spcPct val="20000"/>
              </a:spcBef>
              <a:buFont typeface="Arial" panose="020B0604020202020204" pitchFamily="34" charset="0"/>
              <a:buChar char="–"/>
              <a:defRPr sz="2800">
                <a:solidFill>
                  <a:schemeClr val="tx1"/>
                </a:solidFill>
                <a:latin typeface="Corbel" panose="020B0503020204020204" pitchFamily="34" charset="0"/>
              </a:defRPr>
            </a:lvl2pPr>
            <a:lvl3pPr marL="1143000" indent="-228600">
              <a:spcBef>
                <a:spcPct val="20000"/>
              </a:spcBef>
              <a:buFont typeface="Arial" panose="020B0604020202020204" pitchFamily="34" charset="0"/>
              <a:buChar char="•"/>
              <a:defRPr sz="2400">
                <a:solidFill>
                  <a:schemeClr val="tx1"/>
                </a:solidFill>
                <a:latin typeface="Corbel" panose="020B0503020204020204" pitchFamily="34" charset="0"/>
              </a:defRPr>
            </a:lvl3pPr>
            <a:lvl4pPr marL="1600200" indent="-228600">
              <a:spcBef>
                <a:spcPct val="20000"/>
              </a:spcBef>
              <a:buFont typeface="Arial" panose="020B0604020202020204" pitchFamily="34" charset="0"/>
              <a:buChar char="–"/>
              <a:defRPr sz="2000">
                <a:solidFill>
                  <a:schemeClr val="tx1"/>
                </a:solidFill>
                <a:latin typeface="Corbel" panose="020B0503020204020204" pitchFamily="34" charset="0"/>
              </a:defRPr>
            </a:lvl4pPr>
            <a:lvl5pPr marL="2057400" indent="-228600">
              <a:spcBef>
                <a:spcPct val="20000"/>
              </a:spcBef>
              <a:buFont typeface="Arial" panose="020B0604020202020204" pitchFamily="34" charset="0"/>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9pPr>
          </a:lstStyle>
          <a:p>
            <a:pPr>
              <a:spcBef>
                <a:spcPct val="0"/>
              </a:spcBef>
              <a:buFontTx/>
              <a:buNone/>
            </a:pPr>
            <a:r>
              <a:rPr lang="en-US" altLang="en-US" sz="1800" dirty="0" smtClean="0">
                <a:latin typeface="Arial" panose="020B0604020202020204" pitchFamily="34" charset="0"/>
              </a:rPr>
              <a:t>                         </a:t>
            </a:r>
            <a:endParaRPr lang="en-US" altLang="en-US" sz="1800" dirty="0" smtClean="0">
              <a:solidFill>
                <a:srgbClr val="800000"/>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4BD12494-6C88-4D51-A265-2C066D2F4749}" type="slidenum">
              <a:rPr lang="en-US" altLang="en-US"/>
              <a:pPr>
                <a:defRPr/>
              </a:pPr>
              <a:t>3</a:t>
            </a:fld>
            <a:endParaRPr lang="en-US" altLang="en-US" dirty="0"/>
          </a:p>
        </p:txBody>
      </p:sp>
      <p:pic>
        <p:nvPicPr>
          <p:cNvPr id="12294" name="Picture 4" descr="https://www.cardcow.com/images/set469/card00859_f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0427"/>
            <a:ext cx="3398754" cy="234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970" y="4187881"/>
            <a:ext cx="3301076" cy="2509026"/>
          </a:xfrm>
          <a:prstGeom prst="rect">
            <a:avLst/>
          </a:prstGeom>
        </p:spPr>
      </p:pic>
      <p:sp>
        <p:nvSpPr>
          <p:cNvPr id="13" name="Content Placeholder 2"/>
          <p:cNvSpPr txBox="1">
            <a:spLocks/>
          </p:cNvSpPr>
          <p:nvPr/>
        </p:nvSpPr>
        <p:spPr bwMode="auto">
          <a:xfrm>
            <a:off x="457200" y="4044209"/>
            <a:ext cx="4800600" cy="243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2743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Core infrastructure funding from the UW-Madison and U.S. Dept. of Health &amp; Human Services </a:t>
            </a:r>
          </a:p>
          <a:p>
            <a:r>
              <a:rPr lang="en-US" sz="2500" dirty="0" smtClean="0"/>
              <a:t>&gt; $20 million in research project funding from grants and contracts from foundations, state and federal agencies</a:t>
            </a:r>
            <a:endParaRPr lang="en-US" sz="2500" dirty="0"/>
          </a:p>
        </p:txBody>
      </p:sp>
    </p:spTree>
    <p:extLst>
      <p:ext uri="{BB962C8B-B14F-4D97-AF65-F5344CB8AC3E}">
        <p14:creationId xmlns:p14="http://schemas.microsoft.com/office/powerpoint/2010/main" val="37141802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AutoShape 2"/>
          <p:cNvSpPr>
            <a:spLocks noGrp="1" noChangeArrowheads="1"/>
          </p:cNvSpPr>
          <p:nvPr>
            <p:ph type="title"/>
          </p:nvPr>
        </p:nvSpPr>
        <p:spPr/>
        <p:txBody>
          <a:bodyPr>
            <a:normAutofit fontScale="90000"/>
          </a:bodyPr>
          <a:lstStyle/>
          <a:p>
            <a:r>
              <a:rPr lang="en-US" sz="4000" dirty="0" smtClean="0"/>
              <a:t>Current Wisconsin State </a:t>
            </a:r>
            <a:br>
              <a:rPr lang="en-US" sz="4000" dirty="0" smtClean="0"/>
            </a:br>
            <a:r>
              <a:rPr lang="en-US" sz="4000" dirty="0" smtClean="0"/>
              <a:t>      Administrative Data Resources</a:t>
            </a:r>
            <a:r>
              <a:rPr lang="en-US" sz="3200" dirty="0" smtClean="0"/>
              <a:t>	</a:t>
            </a:r>
          </a:p>
        </p:txBody>
      </p:sp>
      <p:sp>
        <p:nvSpPr>
          <p:cNvPr id="318466" name="Rectangle 3"/>
          <p:cNvSpPr>
            <a:spLocks noGrp="1" noChangeArrowheads="1"/>
          </p:cNvSpPr>
          <p:nvPr>
            <p:ph idx="1"/>
          </p:nvPr>
        </p:nvSpPr>
        <p:spPr>
          <a:xfrm>
            <a:off x="170793" y="1447800"/>
            <a:ext cx="4343400" cy="3724275"/>
          </a:xfrm>
        </p:spPr>
        <p:txBody>
          <a:bodyPr/>
          <a:lstStyle/>
          <a:p>
            <a:pPr>
              <a:lnSpc>
                <a:spcPct val="90000"/>
              </a:lnSpc>
              <a:buFont typeface="Wingdings" pitchFamily="2" charset="2"/>
              <a:buNone/>
            </a:pPr>
            <a:r>
              <a:rPr lang="en-US" sz="2000" b="1" dirty="0" smtClean="0"/>
              <a:t>CORE – fully linked:</a:t>
            </a:r>
          </a:p>
          <a:p>
            <a:pPr>
              <a:lnSpc>
                <a:spcPct val="90000"/>
              </a:lnSpc>
            </a:pPr>
            <a:r>
              <a:rPr lang="en-US" sz="2000" dirty="0" smtClean="0"/>
              <a:t>SNAP/Food Stamps (CRN, CARES)</a:t>
            </a:r>
          </a:p>
          <a:p>
            <a:pPr>
              <a:lnSpc>
                <a:spcPct val="90000"/>
              </a:lnSpc>
            </a:pPr>
            <a:r>
              <a:rPr lang="en-US" sz="2000" dirty="0"/>
              <a:t>Child Protective Services (WiSACWIS)</a:t>
            </a:r>
          </a:p>
          <a:p>
            <a:pPr>
              <a:lnSpc>
                <a:spcPct val="90000"/>
              </a:lnSpc>
            </a:pPr>
            <a:r>
              <a:rPr lang="en-US" sz="2000" dirty="0" smtClean="0"/>
              <a:t>AFDC/TANF </a:t>
            </a:r>
            <a:r>
              <a:rPr lang="en-US" sz="2000" dirty="0"/>
              <a:t>(CRN, CARES)</a:t>
            </a:r>
          </a:p>
          <a:p>
            <a:pPr>
              <a:lnSpc>
                <a:spcPct val="90000"/>
              </a:lnSpc>
            </a:pPr>
            <a:r>
              <a:rPr lang="en-US" sz="2000" dirty="0" smtClean="0"/>
              <a:t>Medicaid/Badgercare (CRN, CARES)</a:t>
            </a:r>
          </a:p>
          <a:p>
            <a:pPr>
              <a:lnSpc>
                <a:spcPct val="90000"/>
              </a:lnSpc>
            </a:pPr>
            <a:r>
              <a:rPr lang="en-US" sz="2000" dirty="0" smtClean="0"/>
              <a:t>Child Care Subsidy (CARES)</a:t>
            </a:r>
          </a:p>
          <a:p>
            <a:pPr>
              <a:lnSpc>
                <a:spcPct val="90000"/>
              </a:lnSpc>
            </a:pPr>
            <a:r>
              <a:rPr lang="en-US" sz="2000" dirty="0" smtClean="0"/>
              <a:t>Child Support (KIDS)</a:t>
            </a:r>
          </a:p>
          <a:p>
            <a:pPr>
              <a:lnSpc>
                <a:spcPct val="90000"/>
              </a:lnSpc>
            </a:pPr>
            <a:r>
              <a:rPr lang="en-US" sz="2000" dirty="0" smtClean="0"/>
              <a:t>Unemployment Insurance Benefits (UI)</a:t>
            </a:r>
          </a:p>
          <a:p>
            <a:pPr>
              <a:lnSpc>
                <a:spcPct val="90000"/>
              </a:lnSpc>
            </a:pPr>
            <a:r>
              <a:rPr lang="en-US" sz="2000" dirty="0" smtClean="0"/>
              <a:t>Incarceration (Dept. of  Corrections)  </a:t>
            </a:r>
          </a:p>
          <a:p>
            <a:pPr>
              <a:lnSpc>
                <a:spcPct val="90000"/>
              </a:lnSpc>
            </a:pPr>
            <a:r>
              <a:rPr lang="en-US" sz="2000" dirty="0" smtClean="0"/>
              <a:t>Milwaukee Jail</a:t>
            </a:r>
          </a:p>
          <a:p>
            <a:pPr>
              <a:buFont typeface="Wingdings" pitchFamily="2" charset="2"/>
              <a:buNone/>
            </a:pPr>
            <a:r>
              <a:rPr lang="en-US" sz="2000" b="1" dirty="0"/>
              <a:t>REGULAR </a:t>
            </a:r>
            <a:r>
              <a:rPr lang="en-US" sz="2000" b="1" i="1" dirty="0"/>
              <a:t>MATCH</a:t>
            </a:r>
            <a:r>
              <a:rPr lang="en-US" sz="2000" b="1" dirty="0"/>
              <a:t>:</a:t>
            </a:r>
          </a:p>
          <a:p>
            <a:r>
              <a:rPr lang="en-US" sz="2000" dirty="0"/>
              <a:t>Wage Records (UI) </a:t>
            </a:r>
          </a:p>
          <a:p>
            <a:pPr marL="0" indent="0">
              <a:lnSpc>
                <a:spcPct val="90000"/>
              </a:lnSpc>
              <a:buNone/>
            </a:pPr>
            <a:endParaRPr lang="en-US" sz="2000" dirty="0" smtClean="0"/>
          </a:p>
        </p:txBody>
      </p:sp>
      <p:sp>
        <p:nvSpPr>
          <p:cNvPr id="318467" name="Rectangle 4"/>
          <p:cNvSpPr>
            <a:spLocks noGrp="1" noChangeArrowheads="1"/>
          </p:cNvSpPr>
          <p:nvPr>
            <p:ph type="body" sz="half" idx="4294967295"/>
          </p:nvPr>
        </p:nvSpPr>
        <p:spPr>
          <a:xfrm>
            <a:off x="4495799" y="1447800"/>
            <a:ext cx="4648201" cy="4724400"/>
          </a:xfrm>
        </p:spPr>
        <p:txBody>
          <a:bodyPr/>
          <a:lstStyle/>
          <a:p>
            <a:pPr>
              <a:buFont typeface="Wingdings" pitchFamily="2" charset="2"/>
              <a:buNone/>
            </a:pPr>
            <a:r>
              <a:rPr lang="en-US" sz="2000" b="1" dirty="0" smtClean="0"/>
              <a:t>SPECIALIZED </a:t>
            </a:r>
            <a:r>
              <a:rPr lang="en-US" sz="2000" b="1" i="1" dirty="0" smtClean="0"/>
              <a:t>MATCH</a:t>
            </a:r>
            <a:r>
              <a:rPr lang="en-US" sz="2000" b="1" dirty="0" smtClean="0"/>
              <a:t> (ad hoc/samples</a:t>
            </a:r>
            <a:r>
              <a:rPr lang="en-US" sz="2000" b="1" dirty="0"/>
              <a:t>):</a:t>
            </a:r>
          </a:p>
          <a:p>
            <a:r>
              <a:rPr lang="en-US" sz="2000" dirty="0" smtClean="0"/>
              <a:t>Department of Public Instruction (K-12)</a:t>
            </a:r>
          </a:p>
          <a:p>
            <a:r>
              <a:rPr lang="en-US" sz="2000" dirty="0" smtClean="0"/>
              <a:t>Medicaid/Badgercare Claims </a:t>
            </a:r>
            <a:r>
              <a:rPr lang="en-US" sz="2000" dirty="0"/>
              <a:t>(CRN, CARES)</a:t>
            </a:r>
          </a:p>
          <a:p>
            <a:r>
              <a:rPr lang="en-US" sz="2000" dirty="0"/>
              <a:t>Department of Revenue</a:t>
            </a:r>
            <a:endParaRPr lang="en-US" sz="2000" b="1" dirty="0"/>
          </a:p>
          <a:p>
            <a:r>
              <a:rPr lang="en-US" sz="2000" dirty="0" smtClean="0"/>
              <a:t>Juvenile Circuit Court Records</a:t>
            </a:r>
            <a:endParaRPr lang="en-US" sz="2000" dirty="0"/>
          </a:p>
          <a:p>
            <a:r>
              <a:rPr lang="en-US" sz="2000" dirty="0" smtClean="0"/>
              <a:t>SSI records (CARES)</a:t>
            </a:r>
          </a:p>
          <a:p>
            <a:r>
              <a:rPr lang="en-US" sz="2000" dirty="0" smtClean="0"/>
              <a:t>Vital Records (births/paternity) </a:t>
            </a:r>
          </a:p>
          <a:p>
            <a:r>
              <a:rPr lang="en-US" sz="2000" dirty="0" smtClean="0"/>
              <a:t>Circuit Court Records (CCAP; foreclosures) </a:t>
            </a:r>
          </a:p>
          <a:p>
            <a:r>
              <a:rPr lang="en-US" sz="2000" dirty="0" smtClean="0"/>
              <a:t>Family Court Records (not electronic)</a:t>
            </a:r>
          </a:p>
          <a:p>
            <a:r>
              <a:rPr lang="en-US" sz="2000" dirty="0" smtClean="0"/>
              <a:t>TANF Applicants (not electronic)</a:t>
            </a:r>
          </a:p>
          <a:p>
            <a:r>
              <a:rPr lang="en-US" sz="2000" dirty="0" smtClean="0"/>
              <a:t>Parent Surveys</a:t>
            </a:r>
          </a:p>
          <a:p>
            <a:r>
              <a:rPr lang="en-US" sz="2000" dirty="0" smtClean="0"/>
              <a:t>CSPED</a:t>
            </a:r>
          </a:p>
          <a:p>
            <a:endParaRPr lang="en-US" sz="2000" dirty="0" smtClean="0"/>
          </a:p>
          <a:p>
            <a:pPr>
              <a:buFont typeface="Wingdings" pitchFamily="2" charset="2"/>
              <a:buNone/>
            </a:pPr>
            <a:endParaRPr lang="en-US" sz="2000" dirty="0" smtClean="0"/>
          </a:p>
          <a:p>
            <a:pPr>
              <a:buFont typeface="Wingdings" pitchFamily="2" charset="2"/>
              <a:buNone/>
            </a:pPr>
            <a:endParaRPr lang="en-US" sz="2000" dirty="0" smtClean="0"/>
          </a:p>
        </p:txBody>
      </p:sp>
      <p:sp>
        <p:nvSpPr>
          <p:cNvPr id="3" name="Slide Number Placeholder 2"/>
          <p:cNvSpPr>
            <a:spLocks noGrp="1"/>
          </p:cNvSpPr>
          <p:nvPr>
            <p:ph type="sldNum" sz="quarter" idx="12"/>
          </p:nvPr>
        </p:nvSpPr>
        <p:spPr/>
        <p:txBody>
          <a:bodyPr/>
          <a:lstStyle/>
          <a:p>
            <a:pPr>
              <a:defRPr/>
            </a:pPr>
            <a:fld id="{7AC48A99-9CCC-4051-BB1D-887925CD0E95}" type="slidenum">
              <a:rPr lang="en-US" smtClean="0"/>
              <a:pPr>
                <a:defRPr/>
              </a:pPr>
              <a:t>30</a:t>
            </a:fld>
            <a:endParaRPr lang="en-US" dirty="0"/>
          </a:p>
        </p:txBody>
      </p:sp>
    </p:spTree>
    <p:extLst>
      <p:ext uri="{BB962C8B-B14F-4D97-AF65-F5344CB8AC3E}">
        <p14:creationId xmlns:p14="http://schemas.microsoft.com/office/powerpoint/2010/main" val="349230433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 Poverty Report</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1432" y="1508998"/>
            <a:ext cx="3507084" cy="4525963"/>
          </a:xfrm>
        </p:spPr>
      </p:pic>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31</a:t>
            </a:fld>
            <a:endParaRPr lang="en-US" dirty="0"/>
          </a:p>
        </p:txBody>
      </p:sp>
      <p:sp>
        <p:nvSpPr>
          <p:cNvPr id="5" name="TextBox 4"/>
          <p:cNvSpPr txBox="1"/>
          <p:nvPr/>
        </p:nvSpPr>
        <p:spPr>
          <a:xfrm>
            <a:off x="533400" y="6126163"/>
            <a:ext cx="6705600" cy="923330"/>
          </a:xfrm>
          <a:prstGeom prst="rect">
            <a:avLst/>
          </a:prstGeom>
          <a:noFill/>
        </p:spPr>
        <p:txBody>
          <a:bodyPr wrap="square" rtlCol="0">
            <a:spAutoFit/>
          </a:bodyPr>
          <a:lstStyle/>
          <a:p>
            <a:r>
              <a:rPr lang="en-US" dirty="0">
                <a:latin typeface="+mn-lt"/>
                <a:hlinkClick r:id="rId3"/>
              </a:rPr>
              <a:t>https://</a:t>
            </a:r>
            <a:r>
              <a:rPr lang="en-US" dirty="0" smtClean="0">
                <a:latin typeface="+mn-lt"/>
                <a:hlinkClick r:id="rId3"/>
              </a:rPr>
              <a:t>www.irp.wisc.edu/wp/wp-content/uploads/2018/06/WI-PovertyReport2018.pdf</a:t>
            </a:r>
            <a:endParaRPr lang="en-US" dirty="0" smtClean="0">
              <a:latin typeface="+mn-lt"/>
            </a:endParaRPr>
          </a:p>
          <a:p>
            <a:endParaRPr lang="en-US" dirty="0"/>
          </a:p>
        </p:txBody>
      </p:sp>
      <p:sp>
        <p:nvSpPr>
          <p:cNvPr id="7" name="TextBox 6"/>
          <p:cNvSpPr txBox="1"/>
          <p:nvPr/>
        </p:nvSpPr>
        <p:spPr>
          <a:xfrm>
            <a:off x="4572000" y="1447959"/>
            <a:ext cx="4120662" cy="44012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smtClean="0">
                <a:latin typeface="+mn-lt"/>
              </a:rPr>
              <a:t>Wisconsin </a:t>
            </a:r>
            <a:r>
              <a:rPr lang="en-US" b="1" dirty="0">
                <a:latin typeface="+mn-lt"/>
              </a:rPr>
              <a:t>Poverty Measure </a:t>
            </a:r>
            <a:r>
              <a:rPr lang="en-US" dirty="0" smtClean="0">
                <a:latin typeface="+mn-lt"/>
              </a:rPr>
              <a:t> </a:t>
            </a:r>
            <a:r>
              <a:rPr lang="en-US" dirty="0">
                <a:latin typeface="+mn-lt"/>
              </a:rPr>
              <a:t>based on </a:t>
            </a:r>
            <a:r>
              <a:rPr lang="en-US" dirty="0" smtClean="0">
                <a:latin typeface="+mn-lt"/>
              </a:rPr>
              <a:t>Federal </a:t>
            </a:r>
            <a:r>
              <a:rPr lang="en-US" dirty="0">
                <a:latin typeface="+mn-lt"/>
              </a:rPr>
              <a:t>Supplemental Poverty </a:t>
            </a:r>
            <a:r>
              <a:rPr lang="en-US" dirty="0" smtClean="0">
                <a:latin typeface="+mn-lt"/>
              </a:rPr>
              <a:t>Measure, reflecting </a:t>
            </a:r>
            <a:r>
              <a:rPr lang="en-US" dirty="0">
                <a:latin typeface="+mn-lt"/>
              </a:rPr>
              <a:t>expenditures on food, clothing, shelter, and transportation </a:t>
            </a:r>
            <a:r>
              <a:rPr lang="en-US" dirty="0" smtClean="0">
                <a:latin typeface="+mn-lt"/>
              </a:rPr>
              <a:t>adjusted </a:t>
            </a:r>
            <a:r>
              <a:rPr lang="en-US" dirty="0">
                <a:latin typeface="+mn-lt"/>
              </a:rPr>
              <a:t>for cost of living differences between </a:t>
            </a:r>
            <a:r>
              <a:rPr lang="en-US" dirty="0" smtClean="0">
                <a:latin typeface="+mn-lt"/>
              </a:rPr>
              <a:t>WI </a:t>
            </a:r>
            <a:r>
              <a:rPr lang="en-US" dirty="0">
                <a:latin typeface="+mn-lt"/>
              </a:rPr>
              <a:t>and </a:t>
            </a:r>
            <a:r>
              <a:rPr lang="en-US" dirty="0" smtClean="0">
                <a:latin typeface="+mn-lt"/>
              </a:rPr>
              <a:t>rest of </a:t>
            </a:r>
            <a:r>
              <a:rPr lang="en-US" dirty="0">
                <a:latin typeface="+mn-lt"/>
              </a:rPr>
              <a:t>the US and </a:t>
            </a:r>
            <a:r>
              <a:rPr lang="en-US" dirty="0" smtClean="0">
                <a:latin typeface="+mn-lt"/>
              </a:rPr>
              <a:t>considering </a:t>
            </a:r>
            <a:r>
              <a:rPr lang="en-US" dirty="0">
                <a:latin typeface="+mn-lt"/>
              </a:rPr>
              <a:t>noncash benefits and taxes, including refundable tax credits. </a:t>
            </a:r>
            <a:endParaRPr lang="en-US" dirty="0" smtClean="0">
              <a:latin typeface="+mn-lt"/>
            </a:endParaRPr>
          </a:p>
          <a:p>
            <a:pPr marL="285750" indent="-285750">
              <a:spcAft>
                <a:spcPts val="600"/>
              </a:spcAft>
              <a:buFont typeface="Arial" panose="020B0604020202020204" pitchFamily="34" charset="0"/>
              <a:buChar char="•"/>
            </a:pPr>
            <a:r>
              <a:rPr lang="en-US" dirty="0" smtClean="0">
                <a:latin typeface="+mn-lt"/>
              </a:rPr>
              <a:t>Latest report found </a:t>
            </a:r>
            <a:r>
              <a:rPr lang="en-US" b="1" dirty="0" smtClean="0">
                <a:latin typeface="+mn-lt"/>
              </a:rPr>
              <a:t>stalled progress </a:t>
            </a:r>
            <a:r>
              <a:rPr lang="en-US" dirty="0" smtClean="0">
                <a:latin typeface="+mn-lt"/>
              </a:rPr>
              <a:t>in poverty rate reduction (10.8%), despite growing economy</a:t>
            </a:r>
          </a:p>
          <a:p>
            <a:pPr marL="285750" indent="-285750">
              <a:spcAft>
                <a:spcPts val="600"/>
              </a:spcAft>
              <a:buFont typeface="Arial" panose="020B0604020202020204" pitchFamily="34" charset="0"/>
              <a:buChar char="•"/>
            </a:pPr>
            <a:r>
              <a:rPr lang="en-US" b="1" dirty="0" smtClean="0">
                <a:latin typeface="+mn-lt"/>
              </a:rPr>
              <a:t>Milwaukee</a:t>
            </a:r>
            <a:r>
              <a:rPr lang="en-US" dirty="0" smtClean="0">
                <a:latin typeface="+mn-lt"/>
              </a:rPr>
              <a:t> Co. race and ethnicity supplement finds higher rates of poverty for Blacks and Hispanics</a:t>
            </a:r>
            <a:endParaRPr lang="en-US" dirty="0">
              <a:latin typeface="+mn-lt"/>
            </a:endParaRPr>
          </a:p>
        </p:txBody>
      </p:sp>
    </p:spTree>
    <p:extLst>
      <p:ext uri="{BB962C8B-B14F-4D97-AF65-F5344CB8AC3E}">
        <p14:creationId xmlns:p14="http://schemas.microsoft.com/office/powerpoint/2010/main" val="3208670609"/>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 </a:t>
            </a:r>
            <a:r>
              <a:rPr lang="en-US" sz="3200" dirty="0" smtClean="0"/>
              <a:t> Work as Advisors to National and Local Groups</a:t>
            </a:r>
            <a:endParaRPr lang="en-US" sz="3200" dirty="0"/>
          </a:p>
        </p:txBody>
      </p:sp>
      <p:sp>
        <p:nvSpPr>
          <p:cNvPr id="3" name="Content Placeholder 2"/>
          <p:cNvSpPr>
            <a:spLocks noGrp="1"/>
          </p:cNvSpPr>
          <p:nvPr>
            <p:ph idx="1"/>
          </p:nvPr>
        </p:nvSpPr>
        <p:spPr>
          <a:xfrm>
            <a:off x="304800" y="1600200"/>
            <a:ext cx="8610599" cy="4953000"/>
          </a:xfrm>
        </p:spPr>
        <p:txBody>
          <a:bodyPr>
            <a:normAutofit fontScale="77500" lnSpcReduction="20000"/>
          </a:bodyPr>
          <a:lstStyle/>
          <a:p>
            <a:r>
              <a:rPr lang="en-US" sz="2800" dirty="0" smtClean="0"/>
              <a:t>Member, United Way of Dane County Delegation to Create Economic Stability for Young Families </a:t>
            </a:r>
          </a:p>
          <a:p>
            <a:r>
              <a:rPr lang="en-US" sz="2800" dirty="0" smtClean="0"/>
              <a:t>Advisor to the Wisconsin Governor’s </a:t>
            </a:r>
            <a:r>
              <a:rPr lang="en-US" sz="2800" dirty="0"/>
              <a:t>Future of the Family </a:t>
            </a:r>
            <a:r>
              <a:rPr lang="en-US" sz="2800" dirty="0" smtClean="0"/>
              <a:t>Commission</a:t>
            </a:r>
          </a:p>
          <a:p>
            <a:r>
              <a:rPr lang="en-US" sz="2800" dirty="0" smtClean="0"/>
              <a:t>Member, WI Education Research Advisory Council</a:t>
            </a:r>
          </a:p>
          <a:p>
            <a:r>
              <a:rPr lang="en-US" sz="2800" dirty="0"/>
              <a:t>Consultation with the National Conference of State Legislatures, National Governors Association, American Public Human Services Association, and </a:t>
            </a:r>
            <a:r>
              <a:rPr lang="en-US" sz="2800" dirty="0" smtClean="0"/>
              <a:t>others</a:t>
            </a:r>
          </a:p>
          <a:p>
            <a:r>
              <a:rPr lang="en-US" sz="2800" dirty="0"/>
              <a:t>Commissioner on the Washington State Blue Ribbon Commission on the Delivery of Services to Children and </a:t>
            </a:r>
            <a:r>
              <a:rPr lang="en-US" sz="2800" dirty="0" smtClean="0"/>
              <a:t>Families</a:t>
            </a:r>
          </a:p>
          <a:p>
            <a:r>
              <a:rPr lang="en-US" sz="2800" dirty="0"/>
              <a:t>Member of planning committee for a National Research Council (NRC)/National Academy of Sciences (NAS) Social Mobility Workshop </a:t>
            </a:r>
          </a:p>
          <a:p>
            <a:r>
              <a:rPr lang="en-US" sz="2800" dirty="0" smtClean="0"/>
              <a:t>Participate </a:t>
            </a:r>
            <a:r>
              <a:rPr lang="en-US" sz="2800" dirty="0"/>
              <a:t>in </a:t>
            </a:r>
            <a:r>
              <a:rPr lang="en-US" sz="2800" dirty="0" smtClean="0"/>
              <a:t>forums </a:t>
            </a:r>
            <a:r>
              <a:rPr lang="en-US" sz="2800" dirty="0"/>
              <a:t>such as a workshop of the National Academies of Sciences, Engineering, and Medicine, Standing Committee on Creating the American Opportunity Study;  OPRE’s 2015 Innovative Methods Meeting; and a hearing of the Commission on Evidence-Based Policy </a:t>
            </a:r>
            <a:r>
              <a:rPr lang="en-US" sz="2800" dirty="0" smtClean="0"/>
              <a:t>Making</a:t>
            </a:r>
          </a:p>
          <a:p>
            <a:endParaRPr lang="en-US" sz="2800" dirty="0"/>
          </a:p>
          <a:p>
            <a:endParaRPr lang="en-US" sz="28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183CDFD-3BD2-47B2-9866-086CB174FE69}" type="slidenum">
              <a:rPr lang="en-US" smtClean="0"/>
              <a:pPr/>
              <a:t>32</a:t>
            </a:fld>
            <a:endParaRPr lang="en-US" dirty="0"/>
          </a:p>
        </p:txBody>
      </p:sp>
    </p:spTree>
    <p:extLst>
      <p:ext uri="{BB962C8B-B14F-4D97-AF65-F5344CB8AC3E}">
        <p14:creationId xmlns:p14="http://schemas.microsoft.com/office/powerpoint/2010/main" val="185186336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DreamUp Wisconsin</a:t>
            </a:r>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33</a:t>
            </a:fld>
            <a:endParaRPr lang="en-US" dirty="0"/>
          </a:p>
        </p:txBody>
      </p:sp>
      <p:pic>
        <p:nvPicPr>
          <p:cNvPr id="5" name="Content Placeholder 4"/>
          <p:cNvPicPr>
            <a:picLocks noGrp="1" noChangeAspect="1"/>
          </p:cNvPicPr>
          <p:nvPr>
            <p:ph idx="1"/>
          </p:nvPr>
        </p:nvPicPr>
        <p:blipFill>
          <a:blip r:embed="rId2"/>
          <a:stretch>
            <a:fillRect/>
          </a:stretch>
        </p:blipFill>
        <p:spPr>
          <a:xfrm>
            <a:off x="609600" y="3834067"/>
            <a:ext cx="8229600" cy="2749295"/>
          </a:xfrm>
          <a:prstGeom prst="rect">
            <a:avLst/>
          </a:prstGeom>
        </p:spPr>
      </p:pic>
      <p:sp>
        <p:nvSpPr>
          <p:cNvPr id="6" name="Rectangle 5"/>
          <p:cNvSpPr/>
          <p:nvPr/>
        </p:nvSpPr>
        <p:spPr>
          <a:xfrm>
            <a:off x="914400" y="1524000"/>
            <a:ext cx="7010400" cy="2593018"/>
          </a:xfrm>
          <a:prstGeom prst="rect">
            <a:avLst/>
          </a:prstGeom>
        </p:spPr>
        <p:txBody>
          <a:bodyPr wrap="square">
            <a:spAutoFit/>
          </a:bodyPr>
          <a:lstStyle/>
          <a:p>
            <a:pPr algn="ctr"/>
            <a:r>
              <a:rPr lang="en-US" sz="3200" dirty="0">
                <a:latin typeface="+mn-lt"/>
              </a:rPr>
              <a:t>How can we raise the income of </a:t>
            </a:r>
            <a:endParaRPr lang="en-US" sz="3200" dirty="0" smtClean="0">
              <a:latin typeface="+mn-lt"/>
            </a:endParaRPr>
          </a:p>
          <a:p>
            <a:pPr algn="ctr"/>
            <a:r>
              <a:rPr lang="en-US" sz="3200" dirty="0" smtClean="0">
                <a:latin typeface="+mn-lt"/>
              </a:rPr>
              <a:t>10,000 </a:t>
            </a:r>
            <a:r>
              <a:rPr lang="en-US" sz="3200" dirty="0">
                <a:latin typeface="+mn-lt"/>
              </a:rPr>
              <a:t>middle class Dane County </a:t>
            </a:r>
            <a:r>
              <a:rPr lang="en-US" sz="3200" dirty="0" smtClean="0">
                <a:latin typeface="+mn-lt"/>
              </a:rPr>
              <a:t>families by </a:t>
            </a:r>
            <a:r>
              <a:rPr lang="en-US" sz="3200" dirty="0">
                <a:latin typeface="+mn-lt"/>
              </a:rPr>
              <a:t>10% </a:t>
            </a:r>
            <a:r>
              <a:rPr lang="en-US" sz="3200" dirty="0" smtClean="0">
                <a:latin typeface="+mn-lt"/>
              </a:rPr>
              <a:t>by </a:t>
            </a:r>
            <a:r>
              <a:rPr lang="en-US" sz="3200" dirty="0">
                <a:latin typeface="+mn-lt"/>
              </a:rPr>
              <a:t>2020</a:t>
            </a:r>
            <a:r>
              <a:rPr lang="en-US" sz="3200" dirty="0" smtClean="0">
                <a:latin typeface="+mn-lt"/>
              </a:rPr>
              <a:t>?</a:t>
            </a:r>
          </a:p>
          <a:p>
            <a:pPr algn="ctr"/>
            <a:endParaRPr lang="en-US" sz="1050" dirty="0" smtClean="0">
              <a:latin typeface="+mn-lt"/>
            </a:endParaRPr>
          </a:p>
          <a:p>
            <a:pPr algn="ctr"/>
            <a:r>
              <a:rPr lang="en-US" sz="2800" dirty="0" smtClean="0">
                <a:latin typeface="+mn-lt"/>
                <a:hlinkClick r:id="rId3"/>
              </a:rPr>
              <a:t>DreamUp </a:t>
            </a:r>
            <a:r>
              <a:rPr lang="en-US" sz="2800" dirty="0">
                <a:latin typeface="+mn-lt"/>
                <a:hlinkClick r:id="rId3"/>
              </a:rPr>
              <a:t>WI Video</a:t>
            </a:r>
            <a:endParaRPr lang="en-US" sz="2800" dirty="0">
              <a:latin typeface="+mn-lt"/>
            </a:endParaRPr>
          </a:p>
          <a:p>
            <a:pPr algn="ctr"/>
            <a:endParaRPr lang="en-US" sz="2800" dirty="0"/>
          </a:p>
        </p:txBody>
      </p:sp>
    </p:spTree>
    <p:extLst>
      <p:ext uri="{BB962C8B-B14F-4D97-AF65-F5344CB8AC3E}">
        <p14:creationId xmlns:p14="http://schemas.microsoft.com/office/powerpoint/2010/main" val="421054198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Alliance for the American Dream</a:t>
            </a:r>
            <a:endParaRPr lang="en-US" dirty="0"/>
          </a:p>
        </p:txBody>
      </p:sp>
      <p:sp>
        <p:nvSpPr>
          <p:cNvPr id="3" name="Content Placeholder 2"/>
          <p:cNvSpPr>
            <a:spLocks noGrp="1"/>
          </p:cNvSpPr>
          <p:nvPr>
            <p:ph idx="1"/>
          </p:nvPr>
        </p:nvSpPr>
        <p:spPr>
          <a:xfrm>
            <a:off x="454720" y="1600200"/>
            <a:ext cx="8495315" cy="4525963"/>
          </a:xfrm>
        </p:spPr>
        <p:txBody>
          <a:bodyPr/>
          <a:lstStyle/>
          <a:p>
            <a:r>
              <a:rPr lang="en-US" dirty="0" smtClean="0">
                <a:hlinkClick r:id="rId3"/>
              </a:rPr>
              <a:t>Schmidt Futures</a:t>
            </a:r>
            <a:r>
              <a:rPr lang="en-US" dirty="0" smtClean="0"/>
              <a:t> </a:t>
            </a:r>
          </a:p>
          <a:p>
            <a:pPr lvl="1"/>
            <a:r>
              <a:rPr lang="en-US" dirty="0" smtClean="0"/>
              <a:t>“Venture facility for public benefit” </a:t>
            </a:r>
          </a:p>
          <a:p>
            <a:pPr lvl="1"/>
            <a:r>
              <a:rPr lang="en-US" dirty="0" smtClean="0"/>
              <a:t>Headed by Eric Schmidt, former CEO of Google</a:t>
            </a:r>
          </a:p>
          <a:p>
            <a:r>
              <a:rPr lang="en-US" dirty="0" smtClean="0"/>
              <a:t>Unique application process</a:t>
            </a:r>
          </a:p>
          <a:p>
            <a:r>
              <a:rPr lang="en-US" dirty="0" smtClean="0"/>
              <a:t>UW-Madison </a:t>
            </a:r>
            <a:r>
              <a:rPr lang="en-US" dirty="0"/>
              <a:t>c</a:t>
            </a:r>
            <a:r>
              <a:rPr lang="en-US" dirty="0" smtClean="0"/>
              <a:t>hosen as 1 of 4 inaugural Alliance partners</a:t>
            </a:r>
          </a:p>
          <a:p>
            <a:pPr marL="0" indent="0">
              <a:buNone/>
            </a:pPr>
            <a:endParaRPr lang="en-US" dirty="0"/>
          </a:p>
        </p:txBody>
      </p:sp>
      <p:pic>
        <p:nvPicPr>
          <p:cNvPr id="4" name="Picture 3"/>
          <p:cNvPicPr>
            <a:picLocks noChangeAspect="1"/>
          </p:cNvPicPr>
          <p:nvPr/>
        </p:nvPicPr>
        <p:blipFill>
          <a:blip r:embed="rId4"/>
          <a:stretch>
            <a:fillRect/>
          </a:stretch>
        </p:blipFill>
        <p:spPr>
          <a:xfrm>
            <a:off x="3217537" y="5344443"/>
            <a:ext cx="1310984" cy="1289134"/>
          </a:xfrm>
          <a:prstGeom prst="rect">
            <a:avLst/>
          </a:prstGeom>
        </p:spPr>
      </p:pic>
      <p:pic>
        <p:nvPicPr>
          <p:cNvPr id="7" name="Picture 6"/>
          <p:cNvPicPr>
            <a:picLocks noChangeAspect="1"/>
          </p:cNvPicPr>
          <p:nvPr/>
        </p:nvPicPr>
        <p:blipFill>
          <a:blip r:embed="rId5"/>
          <a:stretch>
            <a:fillRect/>
          </a:stretch>
        </p:blipFill>
        <p:spPr>
          <a:xfrm>
            <a:off x="646063" y="5274635"/>
            <a:ext cx="2058445" cy="1358942"/>
          </a:xfrm>
          <a:prstGeom prst="rect">
            <a:avLst/>
          </a:prstGeom>
        </p:spPr>
      </p:pic>
      <p:pic>
        <p:nvPicPr>
          <p:cNvPr id="8" name="Picture 7"/>
          <p:cNvPicPr>
            <a:picLocks noChangeAspect="1"/>
          </p:cNvPicPr>
          <p:nvPr/>
        </p:nvPicPr>
        <p:blipFill>
          <a:blip r:embed="rId6"/>
          <a:stretch>
            <a:fillRect/>
          </a:stretch>
        </p:blipFill>
        <p:spPr>
          <a:xfrm>
            <a:off x="5272520" y="5264084"/>
            <a:ext cx="1314450" cy="1428750"/>
          </a:xfrm>
          <a:prstGeom prst="rect">
            <a:avLst/>
          </a:prstGeom>
        </p:spPr>
      </p:pic>
      <p:pic>
        <p:nvPicPr>
          <p:cNvPr id="9" name="Picture 8"/>
          <p:cNvPicPr>
            <a:picLocks noChangeAspect="1"/>
          </p:cNvPicPr>
          <p:nvPr/>
        </p:nvPicPr>
        <p:blipFill>
          <a:blip r:embed="rId7"/>
          <a:stretch>
            <a:fillRect/>
          </a:stretch>
        </p:blipFill>
        <p:spPr>
          <a:xfrm>
            <a:off x="7330970" y="5239731"/>
            <a:ext cx="1428750" cy="1428750"/>
          </a:xfrm>
          <a:prstGeom prst="rect">
            <a:avLst/>
          </a:prstGeom>
        </p:spPr>
      </p:pic>
    </p:spTree>
    <p:extLst>
      <p:ext uri="{BB962C8B-B14F-4D97-AF65-F5344CB8AC3E}">
        <p14:creationId xmlns:p14="http://schemas.microsoft.com/office/powerpoint/2010/main" val="213312466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Strongest Solutions Will</a:t>
            </a:r>
            <a:endParaRPr lang="en-US" dirty="0"/>
          </a:p>
        </p:txBody>
      </p:sp>
      <p:sp>
        <p:nvSpPr>
          <p:cNvPr id="3" name="Content Placeholder 2"/>
          <p:cNvSpPr>
            <a:spLocks noGrp="1"/>
          </p:cNvSpPr>
          <p:nvPr>
            <p:ph idx="1"/>
          </p:nvPr>
        </p:nvSpPr>
        <p:spPr/>
        <p:txBody>
          <a:bodyPr/>
          <a:lstStyle/>
          <a:p>
            <a:r>
              <a:rPr lang="en-US" dirty="0" smtClean="0"/>
              <a:t>Include </a:t>
            </a:r>
            <a:r>
              <a:rPr lang="en-US" dirty="0"/>
              <a:t>a community-university </a:t>
            </a:r>
            <a:r>
              <a:rPr lang="en-US" dirty="0" smtClean="0"/>
              <a:t>partnership</a:t>
            </a:r>
            <a:endParaRPr lang="en-US" dirty="0"/>
          </a:p>
          <a:p>
            <a:r>
              <a:rPr lang="en-US" dirty="0"/>
              <a:t>Draw from and benefit a diverse set of people and </a:t>
            </a:r>
            <a:r>
              <a:rPr lang="en-US" dirty="0" smtClean="0"/>
              <a:t>communities</a:t>
            </a:r>
            <a:endParaRPr lang="en-US" dirty="0"/>
          </a:p>
          <a:p>
            <a:r>
              <a:rPr lang="en-US" dirty="0"/>
              <a:t>Be interdisciplinary or </a:t>
            </a:r>
            <a:r>
              <a:rPr lang="en-US" dirty="0" smtClean="0"/>
              <a:t>multi-sector</a:t>
            </a:r>
            <a:endParaRPr lang="en-US" dirty="0"/>
          </a:p>
          <a:p>
            <a:pPr lvl="0"/>
            <a:r>
              <a:rPr lang="en-US" dirty="0"/>
              <a:t>Be evidence-based and use technological </a:t>
            </a:r>
            <a:r>
              <a:rPr lang="en-US" dirty="0" smtClean="0"/>
              <a:t>innovation</a:t>
            </a:r>
          </a:p>
          <a:p>
            <a:pPr lvl="0"/>
            <a:r>
              <a:rPr lang="en-US" dirty="0" smtClean="0"/>
              <a:t>Be responsive to Dane County community needs</a:t>
            </a:r>
            <a:endParaRPr lang="en-US" dirty="0"/>
          </a:p>
        </p:txBody>
      </p:sp>
    </p:spTree>
    <p:extLst>
      <p:ext uri="{BB962C8B-B14F-4D97-AF65-F5344CB8AC3E}">
        <p14:creationId xmlns:p14="http://schemas.microsoft.com/office/powerpoint/2010/main" val="164013586"/>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44807"/>
            <a:ext cx="7315200" cy="6521118"/>
          </a:xfrm>
        </p:spPr>
      </p:pic>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36</a:t>
            </a:fld>
            <a:endParaRPr lang="en-US" dirty="0"/>
          </a:p>
        </p:txBody>
      </p:sp>
    </p:spTree>
    <p:extLst>
      <p:ext uri="{BB962C8B-B14F-4D97-AF65-F5344CB8AC3E}">
        <p14:creationId xmlns:p14="http://schemas.microsoft.com/office/powerpoint/2010/main" val="179082442"/>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DreamUp WI Timeline</a:t>
            </a:r>
            <a:endParaRPr lang="en-US" dirty="0"/>
          </a:p>
        </p:txBody>
      </p:sp>
      <p:graphicFrame>
        <p:nvGraphicFramePr>
          <p:cNvPr id="4" name="Content Placeholder 3"/>
          <p:cNvGraphicFramePr>
            <a:graphicFrameLocks noGrp="1"/>
          </p:cNvGraphicFramePr>
          <p:nvPr>
            <p:ph idx="1"/>
            <p:extLst/>
          </p:nvPr>
        </p:nvGraphicFramePr>
        <p:xfrm>
          <a:off x="454025" y="1600200"/>
          <a:ext cx="8229600" cy="4883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00200" y="6096000"/>
            <a:ext cx="5700932" cy="523220"/>
          </a:xfrm>
          <a:prstGeom prst="rect">
            <a:avLst/>
          </a:prstGeom>
          <a:noFill/>
        </p:spPr>
        <p:txBody>
          <a:bodyPr wrap="square" rtlCol="0">
            <a:spAutoFit/>
          </a:bodyPr>
          <a:lstStyle/>
          <a:p>
            <a:pPr algn="ctr"/>
            <a:r>
              <a:rPr lang="en-US" sz="2800" dirty="0" smtClean="0"/>
              <a:t>Then, Round 2!</a:t>
            </a:r>
            <a:endParaRPr lang="en-US" sz="2800" dirty="0"/>
          </a:p>
        </p:txBody>
      </p:sp>
    </p:spTree>
    <p:extLst>
      <p:ext uri="{BB962C8B-B14F-4D97-AF65-F5344CB8AC3E}">
        <p14:creationId xmlns:p14="http://schemas.microsoft.com/office/powerpoint/2010/main" val="2531386693"/>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Outreach</a:t>
            </a:r>
            <a:endParaRPr lang="en-US" dirty="0"/>
          </a:p>
        </p:txBody>
      </p:sp>
      <p:pic>
        <p:nvPicPr>
          <p:cNvPr id="9" name="Picture 8"/>
          <p:cNvPicPr>
            <a:picLocks noChangeAspect="1"/>
          </p:cNvPicPr>
          <p:nvPr/>
        </p:nvPicPr>
        <p:blipFill>
          <a:blip r:embed="rId3"/>
          <a:stretch>
            <a:fillRect/>
          </a:stretch>
        </p:blipFill>
        <p:spPr>
          <a:xfrm>
            <a:off x="4567237" y="3424237"/>
            <a:ext cx="9525" cy="9525"/>
          </a:xfrm>
          <a:prstGeom prst="rect">
            <a:avLst/>
          </a:prstGeom>
        </p:spPr>
      </p:pic>
      <p:pic>
        <p:nvPicPr>
          <p:cNvPr id="11" name="Picture 10"/>
          <p:cNvPicPr>
            <a:picLocks noChangeAspect="1"/>
          </p:cNvPicPr>
          <p:nvPr/>
        </p:nvPicPr>
        <p:blipFill>
          <a:blip r:embed="rId4"/>
          <a:stretch>
            <a:fillRect/>
          </a:stretch>
        </p:blipFill>
        <p:spPr>
          <a:xfrm>
            <a:off x="518747" y="1663560"/>
            <a:ext cx="5213848" cy="347589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4589" y="1490036"/>
            <a:ext cx="4322211" cy="288206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7754" y="4372099"/>
            <a:ext cx="4238015" cy="2383883"/>
          </a:xfrm>
          <a:prstGeom prst="rect">
            <a:avLst/>
          </a:prstGeom>
        </p:spPr>
      </p:pic>
    </p:spTree>
    <p:extLst>
      <p:ext uri="{BB962C8B-B14F-4D97-AF65-F5344CB8AC3E}">
        <p14:creationId xmlns:p14="http://schemas.microsoft.com/office/powerpoint/2010/main" val="413605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39</a:t>
            </a:fld>
            <a:endParaRPr lang="en-US"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31" y="141731"/>
            <a:ext cx="7365802" cy="6624194"/>
          </a:xfrm>
          <a:prstGeom prst="rect">
            <a:avLst/>
          </a:prstGeom>
        </p:spPr>
      </p:pic>
    </p:spTree>
    <p:extLst>
      <p:ext uri="{BB962C8B-B14F-4D97-AF65-F5344CB8AC3E}">
        <p14:creationId xmlns:p14="http://schemas.microsoft.com/office/powerpoint/2010/main" val="340302256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Realizing the “Wisconsin Idea”</a:t>
            </a:r>
            <a:endParaRPr lang="en-US" dirty="0"/>
          </a:p>
        </p:txBody>
      </p:sp>
      <p:sp>
        <p:nvSpPr>
          <p:cNvPr id="3" name="Content Placeholder 2"/>
          <p:cNvSpPr>
            <a:spLocks noGrp="1"/>
          </p:cNvSpPr>
          <p:nvPr>
            <p:ph idx="1"/>
          </p:nvPr>
        </p:nvSpPr>
        <p:spPr>
          <a:xfrm>
            <a:off x="454721" y="1600200"/>
            <a:ext cx="8229600" cy="4953000"/>
          </a:xfrm>
        </p:spPr>
        <p:txBody>
          <a:bodyPr>
            <a:normAutofit lnSpcReduction="10000"/>
          </a:bodyPr>
          <a:lstStyle/>
          <a:p>
            <a:r>
              <a:rPr lang="en-US" dirty="0" smtClean="0"/>
              <a:t>Mission</a:t>
            </a:r>
          </a:p>
          <a:p>
            <a:pPr lvl="1"/>
            <a:r>
              <a:rPr lang="en-US" dirty="0"/>
              <a:t>The Institute for Research on Poverty (IRP) advances the understanding of the causes and consequences of poverty and inequality by producing rigorous research, training scholars, engaging with policymakers and practitioners, and widely disseminating evidence.</a:t>
            </a:r>
            <a:endParaRPr lang="en-US" dirty="0" smtClean="0"/>
          </a:p>
          <a:p>
            <a:r>
              <a:rPr lang="en-US" dirty="0" smtClean="0"/>
              <a:t>Vision</a:t>
            </a:r>
          </a:p>
          <a:p>
            <a:pPr lvl="1"/>
            <a:r>
              <a:rPr lang="en-US" dirty="0"/>
              <a:t>Policies and practice are informed by evidence and lead to the reduction of poverty and inequality in the United States.</a:t>
            </a:r>
            <a:endParaRPr lang="en-US" dirty="0" smtClean="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4</a:t>
            </a:fld>
            <a:endParaRPr lang="en-US" dirty="0"/>
          </a:p>
        </p:txBody>
      </p:sp>
    </p:spTree>
    <p:extLst>
      <p:ext uri="{BB962C8B-B14F-4D97-AF65-F5344CB8AC3E}">
        <p14:creationId xmlns:p14="http://schemas.microsoft.com/office/powerpoint/2010/main" val="444819403"/>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Congratulations to Our Semi-Finalists</a:t>
            </a:r>
            <a:endParaRPr lang="en-US" dirty="0"/>
          </a:p>
        </p:txBody>
      </p:sp>
      <p:sp>
        <p:nvSpPr>
          <p:cNvPr id="5" name="Content Placeholder 4"/>
          <p:cNvSpPr>
            <a:spLocks noGrp="1"/>
          </p:cNvSpPr>
          <p:nvPr>
            <p:ph idx="1"/>
          </p:nvPr>
        </p:nvSpPr>
        <p:spPr>
          <a:xfrm>
            <a:off x="457200" y="1500062"/>
            <a:ext cx="4006443" cy="5174673"/>
          </a:xfrm>
        </p:spPr>
        <p:txBody>
          <a:bodyPr/>
          <a:lstStyle/>
          <a:p>
            <a:pPr marL="0" indent="0">
              <a:buNone/>
            </a:pPr>
            <a:r>
              <a:rPr lang="en-US" sz="1800" b="1" dirty="0"/>
              <a:t>Dane County SkillUp Initiative: A Path to the Middle Class through Skill Building, Degree Completion, &amp; Credentialing</a:t>
            </a:r>
          </a:p>
          <a:p>
            <a:pPr marL="0" indent="0">
              <a:buNone/>
            </a:pPr>
            <a:endParaRPr lang="en-US" sz="800" b="1" dirty="0"/>
          </a:p>
          <a:p>
            <a:pPr marL="0" indent="0">
              <a:buNone/>
            </a:pPr>
            <a:r>
              <a:rPr lang="en-US" sz="1800" b="1" dirty="0"/>
              <a:t>Transforming the Early Childhood and Out-of-school time (ECOST) Care System for the Benefit of Caregivers, Parents, Providers, &amp; Employers</a:t>
            </a:r>
          </a:p>
          <a:p>
            <a:pPr marL="0" indent="0">
              <a:buNone/>
            </a:pPr>
            <a:endParaRPr lang="en-US" sz="800" dirty="0"/>
          </a:p>
          <a:p>
            <a:pPr marL="0" indent="0">
              <a:buNone/>
            </a:pPr>
            <a:r>
              <a:rPr lang="en-US" sz="1800" b="1" dirty="0"/>
              <a:t>Upward Mobility 2.0: Preparing the Next Generation of Professionals </a:t>
            </a:r>
            <a:endParaRPr lang="en-US" sz="1800" dirty="0"/>
          </a:p>
          <a:p>
            <a:pPr marL="0" indent="0">
              <a:buNone/>
            </a:pPr>
            <a:endParaRPr lang="en-US" sz="800" b="1" dirty="0"/>
          </a:p>
          <a:p>
            <a:pPr marL="0" indent="0">
              <a:buNone/>
            </a:pPr>
            <a:r>
              <a:rPr lang="en-US" sz="1800" b="1" dirty="0"/>
              <a:t>Removing Workers' Legal Barriers to Employment to Increase Economic Stability &amp; Success </a:t>
            </a:r>
          </a:p>
          <a:p>
            <a:pPr marL="0" indent="0">
              <a:buNone/>
            </a:pPr>
            <a:endParaRPr lang="en-US" sz="800" b="1" dirty="0"/>
          </a:p>
          <a:p>
            <a:pPr marL="0" indent="0">
              <a:buNone/>
            </a:pPr>
            <a:r>
              <a:rPr lang="en-US" sz="1800" b="1" dirty="0"/>
              <a:t>Closing the Housing Gap &amp; Opening the Door to the American </a:t>
            </a:r>
            <a:r>
              <a:rPr lang="en-US" sz="1800" b="1" dirty="0" smtClean="0"/>
              <a:t>Dream</a:t>
            </a:r>
          </a:p>
          <a:p>
            <a:pPr marL="0" indent="0">
              <a:buNone/>
            </a:pPr>
            <a:endParaRPr lang="en-US" sz="800" b="1" dirty="0" smtClean="0"/>
          </a:p>
          <a:p>
            <a:pPr marL="0" indent="0">
              <a:buNone/>
            </a:pPr>
            <a:endParaRPr lang="en-US" sz="1800" dirty="0"/>
          </a:p>
          <a:p>
            <a:pPr marL="0" indent="0">
              <a:buNone/>
            </a:pPr>
            <a:endParaRPr lang="en-US" sz="1800" b="1" i="1" dirty="0"/>
          </a:p>
          <a:p>
            <a:pPr marL="0" indent="0">
              <a:buNone/>
            </a:pPr>
            <a:endParaRPr lang="en-US" sz="800" dirty="0"/>
          </a:p>
        </p:txBody>
      </p:sp>
      <p:sp>
        <p:nvSpPr>
          <p:cNvPr id="6" name="TextBox 5"/>
          <p:cNvSpPr txBox="1"/>
          <p:nvPr/>
        </p:nvSpPr>
        <p:spPr>
          <a:xfrm>
            <a:off x="4463643" y="1500062"/>
            <a:ext cx="4389412" cy="5293757"/>
          </a:xfrm>
          <a:prstGeom prst="rect">
            <a:avLst/>
          </a:prstGeom>
          <a:noFill/>
        </p:spPr>
        <p:txBody>
          <a:bodyPr wrap="square" rtlCol="0">
            <a:spAutoFit/>
          </a:bodyPr>
          <a:lstStyle/>
          <a:p>
            <a:r>
              <a:rPr lang="en-US" b="1" dirty="0" smtClean="0">
                <a:latin typeface="+mn-lt"/>
              </a:rPr>
              <a:t>Dane </a:t>
            </a:r>
            <a:r>
              <a:rPr lang="en-US" b="1" dirty="0">
                <a:latin typeface="+mn-lt"/>
              </a:rPr>
              <a:t>County’s Campaign for Working Families</a:t>
            </a:r>
            <a:endParaRPr lang="en-US" dirty="0">
              <a:latin typeface="+mn-lt"/>
            </a:endParaRPr>
          </a:p>
          <a:p>
            <a:endParaRPr lang="en-US" sz="800" dirty="0">
              <a:latin typeface="+mn-lt"/>
            </a:endParaRPr>
          </a:p>
          <a:p>
            <a:r>
              <a:rPr lang="en-US" b="1" dirty="0">
                <a:latin typeface="+mn-lt"/>
              </a:rPr>
              <a:t>The Health Wealth Connection: Transforming Medical Debt into a Pathway to Improved Financial Security</a:t>
            </a:r>
            <a:endParaRPr lang="en-US" dirty="0">
              <a:latin typeface="+mn-lt"/>
            </a:endParaRPr>
          </a:p>
          <a:p>
            <a:endParaRPr lang="en-US" sz="800" dirty="0">
              <a:latin typeface="+mn-lt"/>
            </a:endParaRPr>
          </a:p>
          <a:p>
            <a:r>
              <a:rPr lang="en-US" b="1" dirty="0">
                <a:latin typeface="+mn-lt"/>
              </a:rPr>
              <a:t>Cultivating Dane: A Multi-Faceted Approach to Increase Food System Opportunities &amp; Financial Security </a:t>
            </a:r>
            <a:endParaRPr lang="en-US" dirty="0">
              <a:latin typeface="+mn-lt"/>
            </a:endParaRPr>
          </a:p>
          <a:p>
            <a:endParaRPr lang="en-US" sz="800" dirty="0">
              <a:latin typeface="+mn-lt"/>
            </a:endParaRPr>
          </a:p>
          <a:p>
            <a:r>
              <a:rPr lang="en-US" b="1" dirty="0">
                <a:latin typeface="+mn-lt"/>
              </a:rPr>
              <a:t>PowerUp Dane County: A Comprehensive Initiative to Advance Solar, Energy Conservation &amp; Electric Vehicles to Save Residents Money, Decrease Health Care Costs, &amp; Create Jobs</a:t>
            </a:r>
          </a:p>
          <a:p>
            <a:endParaRPr lang="en-US" sz="800" b="1" dirty="0">
              <a:latin typeface="+mn-lt"/>
            </a:endParaRPr>
          </a:p>
          <a:p>
            <a:r>
              <a:rPr lang="en-US" b="1" dirty="0">
                <a:latin typeface="+mn-lt"/>
              </a:rPr>
              <a:t>10 Steps to Increase Net Income by 10%</a:t>
            </a:r>
          </a:p>
          <a:p>
            <a:endParaRPr lang="en-US" sz="800" dirty="0"/>
          </a:p>
          <a:p>
            <a:r>
              <a:rPr lang="en-US" b="1" dirty="0">
                <a:latin typeface="+mn-lt"/>
              </a:rPr>
              <a:t>JobRide Plus</a:t>
            </a:r>
          </a:p>
          <a:p>
            <a:endParaRPr lang="en-US" dirty="0"/>
          </a:p>
        </p:txBody>
      </p:sp>
    </p:spTree>
    <p:extLst>
      <p:ext uri="{BB962C8B-B14F-4D97-AF65-F5344CB8AC3E}">
        <p14:creationId xmlns:p14="http://schemas.microsoft.com/office/powerpoint/2010/main" val="958918162"/>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a:t>
            </a:r>
            <a:r>
              <a:rPr lang="en-US" dirty="0" smtClean="0"/>
              <a:t>Goals of DreamUp WI</a:t>
            </a:r>
            <a:endParaRPr lang="en-US" dirty="0"/>
          </a:p>
        </p:txBody>
      </p:sp>
      <p:sp>
        <p:nvSpPr>
          <p:cNvPr id="3" name="Content Placeholder 2"/>
          <p:cNvSpPr>
            <a:spLocks noGrp="1"/>
          </p:cNvSpPr>
          <p:nvPr>
            <p:ph idx="1"/>
          </p:nvPr>
        </p:nvSpPr>
        <p:spPr>
          <a:xfrm>
            <a:off x="454721" y="1600200"/>
            <a:ext cx="8229600" cy="4675909"/>
          </a:xfrm>
        </p:spPr>
        <p:txBody>
          <a:bodyPr/>
          <a:lstStyle/>
          <a:p>
            <a:r>
              <a:rPr lang="en-US" dirty="0"/>
              <a:t>Improve the lives of local families</a:t>
            </a:r>
          </a:p>
          <a:p>
            <a:r>
              <a:rPr lang="en-US" dirty="0"/>
              <a:t>Build and foster UW-community infrastructure that helps solve local problems </a:t>
            </a:r>
          </a:p>
          <a:p>
            <a:r>
              <a:rPr lang="en-US" dirty="0"/>
              <a:t>Support further development, funding of rich portfolio of ideas</a:t>
            </a:r>
          </a:p>
          <a:p>
            <a:r>
              <a:rPr lang="en-US" dirty="0"/>
              <a:t>Engage UW researchers in community work </a:t>
            </a:r>
          </a:p>
          <a:p>
            <a:r>
              <a:rPr lang="en-US" dirty="0"/>
              <a:t>Long-term partnership with Schmidt Futures</a:t>
            </a:r>
          </a:p>
        </p:txBody>
      </p:sp>
    </p:spTree>
    <p:extLst>
      <p:ext uri="{BB962C8B-B14F-4D97-AF65-F5344CB8AC3E}">
        <p14:creationId xmlns:p14="http://schemas.microsoft.com/office/powerpoint/2010/main" val="84175218"/>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IRP Achieve the WI Idea: Students</a:t>
            </a:r>
            <a:endParaRPr lang="en-US" dirty="0"/>
          </a:p>
        </p:txBody>
      </p:sp>
      <p:sp>
        <p:nvSpPr>
          <p:cNvPr id="3" name="Content Placeholder 2"/>
          <p:cNvSpPr>
            <a:spLocks noGrp="1"/>
          </p:cNvSpPr>
          <p:nvPr>
            <p:ph idx="1"/>
          </p:nvPr>
        </p:nvSpPr>
        <p:spPr>
          <a:xfrm>
            <a:off x="228600" y="1600200"/>
            <a:ext cx="8686799" cy="4724400"/>
          </a:xfrm>
        </p:spPr>
        <p:txBody>
          <a:bodyPr>
            <a:normAutofit fontScale="92500"/>
          </a:bodyPr>
          <a:lstStyle/>
          <a:p>
            <a:r>
              <a:rPr lang="en-US" dirty="0" smtClean="0"/>
              <a:t>Shepherd Higher Education Consortium on Poverty</a:t>
            </a:r>
          </a:p>
          <a:p>
            <a:pPr lvl="1"/>
            <a:r>
              <a:rPr lang="en-US" dirty="0">
                <a:hlinkClick r:id="rId2"/>
              </a:rPr>
              <a:t>https://www.shepherdconsortium.org</a:t>
            </a:r>
            <a:r>
              <a:rPr lang="en-US" dirty="0" smtClean="0">
                <a:hlinkClick r:id="rId2"/>
              </a:rPr>
              <a:t>/</a:t>
            </a:r>
            <a:endParaRPr lang="en-US" dirty="0" smtClean="0"/>
          </a:p>
          <a:p>
            <a:r>
              <a:rPr lang="en-US" dirty="0" smtClean="0"/>
              <a:t>Morgridge Center Poverty Fact Sheets internship</a:t>
            </a:r>
          </a:p>
          <a:p>
            <a:pPr lvl="1"/>
            <a:r>
              <a:rPr lang="en-US" dirty="0">
                <a:hlinkClick r:id="rId3"/>
              </a:rPr>
              <a:t>https://morgridge.wisc.edu/students/poverty-fact-sheets</a:t>
            </a:r>
            <a:r>
              <a:rPr lang="en-US" dirty="0" smtClean="0">
                <a:hlinkClick r:id="rId3"/>
              </a:rPr>
              <a:t>/</a:t>
            </a:r>
            <a:endParaRPr lang="en-US" dirty="0" smtClean="0"/>
          </a:p>
          <a:p>
            <a:r>
              <a:rPr lang="en-US" dirty="0" smtClean="0"/>
              <a:t>IRP Graduate Research Fellows</a:t>
            </a:r>
          </a:p>
          <a:p>
            <a:pPr lvl="1"/>
            <a:r>
              <a:rPr lang="en-US" dirty="0">
                <a:hlinkClick r:id="rId4"/>
              </a:rPr>
              <a:t>https://www.irp.wisc.edu/training/graduate-research-fellows-program</a:t>
            </a:r>
            <a:r>
              <a:rPr lang="en-US" dirty="0" smtClean="0">
                <a:hlinkClick r:id="rId4"/>
              </a:rPr>
              <a:t>/</a:t>
            </a:r>
            <a:endParaRPr lang="en-US" dirty="0" smtClean="0"/>
          </a:p>
          <a:p>
            <a:r>
              <a:rPr lang="en-US" dirty="0" smtClean="0"/>
              <a:t>Research </a:t>
            </a:r>
            <a:r>
              <a:rPr lang="en-US" dirty="0"/>
              <a:t>and project assistantships</a:t>
            </a:r>
          </a:p>
          <a:p>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42</a:t>
            </a:fld>
            <a:endParaRPr lang="en-US" dirty="0"/>
          </a:p>
        </p:txBody>
      </p:sp>
    </p:spTree>
    <p:extLst>
      <p:ext uri="{BB962C8B-B14F-4D97-AF65-F5344CB8AC3E}">
        <p14:creationId xmlns:p14="http://schemas.microsoft.com/office/powerpoint/2010/main" val="2647485004"/>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IRP Achieve the WI Idea: </a:t>
            </a:r>
            <a:br>
              <a:rPr lang="en-US" dirty="0" smtClean="0"/>
            </a:br>
            <a:r>
              <a:rPr lang="en-US" dirty="0" smtClean="0"/>
              <a:t>General Public</a:t>
            </a:r>
            <a:endParaRPr lang="en-US" dirty="0"/>
          </a:p>
        </p:txBody>
      </p:sp>
      <p:sp>
        <p:nvSpPr>
          <p:cNvPr id="3" name="Content Placeholder 2"/>
          <p:cNvSpPr>
            <a:spLocks noGrp="1"/>
          </p:cNvSpPr>
          <p:nvPr>
            <p:ph idx="1"/>
          </p:nvPr>
        </p:nvSpPr>
        <p:spPr/>
        <p:txBody>
          <a:bodyPr/>
          <a:lstStyle/>
          <a:p>
            <a:r>
              <a:rPr lang="en-US" dirty="0" smtClean="0"/>
              <a:t>Attend Thursday seminars and other events</a:t>
            </a:r>
          </a:p>
          <a:p>
            <a:pPr lvl="1"/>
            <a:r>
              <a:rPr lang="en-US" dirty="0">
                <a:hlinkClick r:id="rId2"/>
              </a:rPr>
              <a:t>https://www.irp.wisc.edu/events</a:t>
            </a:r>
            <a:r>
              <a:rPr lang="en-US" dirty="0" smtClean="0">
                <a:hlinkClick r:id="rId2"/>
              </a:rPr>
              <a:t>/</a:t>
            </a:r>
            <a:endParaRPr lang="en-US" dirty="0" smtClean="0"/>
          </a:p>
          <a:p>
            <a:r>
              <a:rPr lang="en-US" dirty="0" smtClean="0"/>
              <a:t>Read and use our publications and other resources</a:t>
            </a:r>
          </a:p>
          <a:p>
            <a:pPr lvl="1"/>
            <a:r>
              <a:rPr lang="en-US" dirty="0">
                <a:hlinkClick r:id="rId3"/>
              </a:rPr>
              <a:t>https://www.irp.wisc.edu/resources</a:t>
            </a:r>
            <a:r>
              <a:rPr lang="en-US" dirty="0" smtClean="0">
                <a:hlinkClick r:id="rId3"/>
              </a:rPr>
              <a:t>/</a:t>
            </a:r>
            <a:endParaRPr lang="en-US" dirty="0" smtClean="0"/>
          </a:p>
          <a:p>
            <a:r>
              <a:rPr lang="en-US" dirty="0" smtClean="0"/>
              <a:t>Participate in DreamUp WI</a:t>
            </a:r>
          </a:p>
          <a:p>
            <a:pPr lvl="1"/>
            <a:r>
              <a:rPr lang="en-US" dirty="0">
                <a:hlinkClick r:id="rId4"/>
              </a:rPr>
              <a:t>https://www.irp.wisc.edu/dreamup</a:t>
            </a:r>
            <a:r>
              <a:rPr lang="en-US" dirty="0" smtClean="0">
                <a:hlinkClick r:id="rId4"/>
              </a:rPr>
              <a:t>/</a:t>
            </a:r>
            <a:endParaRPr lang="en-US" dirty="0" smtClean="0"/>
          </a:p>
          <a:p>
            <a:r>
              <a:rPr lang="en-US" dirty="0" smtClean="0"/>
              <a:t>How else can we work with you?</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43</a:t>
            </a:fld>
            <a:endParaRPr lang="en-US" dirty="0"/>
          </a:p>
        </p:txBody>
      </p:sp>
    </p:spTree>
    <p:extLst>
      <p:ext uri="{BB962C8B-B14F-4D97-AF65-F5344CB8AC3E}">
        <p14:creationId xmlns:p14="http://schemas.microsoft.com/office/powerpoint/2010/main" val="1972690373"/>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44</a:t>
            </a:fld>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8079" y="1718404"/>
            <a:ext cx="5687842" cy="2727579"/>
          </a:xfrm>
          <a:prstGeom prst="rect">
            <a:avLst/>
          </a:prstGeom>
        </p:spPr>
      </p:pic>
      <p:sp>
        <p:nvSpPr>
          <p:cNvPr id="2" name="TextBox 1"/>
          <p:cNvSpPr txBox="1"/>
          <p:nvPr/>
        </p:nvSpPr>
        <p:spPr>
          <a:xfrm>
            <a:off x="2209800" y="4815589"/>
            <a:ext cx="5206121" cy="1754326"/>
          </a:xfrm>
          <a:prstGeom prst="rect">
            <a:avLst/>
          </a:prstGeom>
          <a:noFill/>
        </p:spPr>
        <p:txBody>
          <a:bodyPr wrap="square" rtlCol="0">
            <a:spAutoFit/>
          </a:bodyPr>
          <a:lstStyle/>
          <a:p>
            <a:pPr algn="ctr"/>
            <a:r>
              <a:rPr lang="en-US" dirty="0" smtClean="0">
                <a:latin typeface="+mn-lt"/>
              </a:rPr>
              <a:t>Hilary Shager</a:t>
            </a:r>
          </a:p>
          <a:p>
            <a:pPr algn="ctr"/>
            <a:r>
              <a:rPr lang="en-US" dirty="0" smtClean="0">
                <a:latin typeface="+mn-lt"/>
              </a:rPr>
              <a:t>Associate Director of Programs &amp; Management</a:t>
            </a:r>
          </a:p>
          <a:p>
            <a:pPr algn="ctr"/>
            <a:r>
              <a:rPr lang="en-US" dirty="0" smtClean="0">
                <a:latin typeface="+mn-lt"/>
              </a:rPr>
              <a:t>Rm. 3430 Sewell Social Science Building</a:t>
            </a:r>
          </a:p>
          <a:p>
            <a:pPr algn="ctr"/>
            <a:r>
              <a:rPr lang="en-US" dirty="0" smtClean="0">
                <a:latin typeface="+mn-lt"/>
              </a:rPr>
              <a:t>(608) 262-7990</a:t>
            </a:r>
          </a:p>
          <a:p>
            <a:pPr algn="ctr"/>
            <a:r>
              <a:rPr lang="en-US" dirty="0">
                <a:latin typeface="+mn-lt"/>
              </a:rPr>
              <a:t>h</a:t>
            </a:r>
            <a:r>
              <a:rPr lang="en-US" dirty="0" smtClean="0">
                <a:latin typeface="+mn-lt"/>
              </a:rPr>
              <a:t>ilary.shager@wisc.edu</a:t>
            </a:r>
          </a:p>
          <a:p>
            <a:endParaRPr lang="en-US" dirty="0">
              <a:latin typeface="+mn-lt"/>
            </a:endParaRPr>
          </a:p>
        </p:txBody>
      </p:sp>
    </p:spTree>
    <p:extLst>
      <p:ext uri="{BB962C8B-B14F-4D97-AF65-F5344CB8AC3E}">
        <p14:creationId xmlns:p14="http://schemas.microsoft.com/office/powerpoint/2010/main" val="172314742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
            </a:r>
            <a:r>
              <a:rPr lang="en-US" dirty="0"/>
              <a:t>D</a:t>
            </a:r>
            <a:r>
              <a:rPr lang="en-US" dirty="0" smtClean="0"/>
              <a:t>o </a:t>
            </a:r>
            <a:r>
              <a:rPr lang="en-US" dirty="0"/>
              <a:t>W</a:t>
            </a:r>
            <a:r>
              <a:rPr lang="en-US" dirty="0" smtClean="0"/>
              <a:t>e </a:t>
            </a:r>
            <a:r>
              <a:rPr lang="en-US" dirty="0"/>
              <a:t>A</a:t>
            </a:r>
            <a:r>
              <a:rPr lang="en-US" dirty="0" smtClean="0"/>
              <a:t>ccomplish Our Mission? </a:t>
            </a:r>
            <a:endParaRPr lang="en-US" dirty="0"/>
          </a:p>
        </p:txBody>
      </p:sp>
      <p:sp>
        <p:nvSpPr>
          <p:cNvPr id="3" name="Content Placeholder 2"/>
          <p:cNvSpPr>
            <a:spLocks noGrp="1"/>
          </p:cNvSpPr>
          <p:nvPr>
            <p:ph idx="1"/>
          </p:nvPr>
        </p:nvSpPr>
        <p:spPr>
          <a:xfrm>
            <a:off x="457200" y="1447800"/>
            <a:ext cx="8229600" cy="4953000"/>
          </a:xfrm>
        </p:spPr>
        <p:txBody>
          <a:bodyPr>
            <a:normAutofit fontScale="92500" lnSpcReduction="20000"/>
          </a:bodyPr>
          <a:lstStyle/>
          <a:p>
            <a:r>
              <a:rPr lang="en-US" sz="2800" dirty="0" smtClean="0"/>
              <a:t>Explicitly connect research, training, policy, practice</a:t>
            </a:r>
          </a:p>
          <a:p>
            <a:r>
              <a:rPr lang="en-US" sz="2800" dirty="0" smtClean="0"/>
              <a:t>Leverage multi-disciplinary, multi-method knowledge, skills, and ongoing activities of: </a:t>
            </a:r>
          </a:p>
          <a:p>
            <a:pPr lvl="1"/>
            <a:r>
              <a:rPr lang="en-US" sz="2600" dirty="0" smtClean="0"/>
              <a:t>25 staff</a:t>
            </a:r>
          </a:p>
          <a:p>
            <a:pPr lvl="1"/>
            <a:r>
              <a:rPr lang="en-US" sz="2600" dirty="0" smtClean="0"/>
              <a:t>200 affiliates</a:t>
            </a:r>
          </a:p>
          <a:p>
            <a:pPr lvl="1"/>
            <a:r>
              <a:rPr lang="en-US" sz="2600" dirty="0" smtClean="0"/>
              <a:t>8 institutional members of the U.S.  Collaborative Poverty Centers</a:t>
            </a:r>
          </a:p>
          <a:p>
            <a:pPr lvl="0"/>
            <a:r>
              <a:rPr lang="en-US" sz="2800" dirty="0" smtClean="0">
                <a:solidFill>
                  <a:srgbClr val="000000"/>
                </a:solidFill>
              </a:rPr>
              <a:t>Oversee &gt;$20 million in research grant funding annually</a:t>
            </a:r>
          </a:p>
          <a:p>
            <a:pPr lvl="0"/>
            <a:r>
              <a:rPr lang="en-US" sz="2800" dirty="0" smtClean="0">
                <a:solidFill>
                  <a:srgbClr val="000000"/>
                </a:solidFill>
              </a:rPr>
              <a:t>Develop </a:t>
            </a:r>
            <a:r>
              <a:rPr lang="en-US" sz="2800" dirty="0">
                <a:solidFill>
                  <a:srgbClr val="000000"/>
                </a:solidFill>
              </a:rPr>
              <a:t>and maintain </a:t>
            </a:r>
            <a:r>
              <a:rPr lang="en-US" sz="2800" dirty="0" smtClean="0">
                <a:solidFill>
                  <a:srgbClr val="000000"/>
                </a:solidFill>
              </a:rPr>
              <a:t>ongoing, collaborative relationships </a:t>
            </a:r>
            <a:r>
              <a:rPr lang="en-US" sz="2800" dirty="0">
                <a:solidFill>
                  <a:srgbClr val="000000"/>
                </a:solidFill>
              </a:rPr>
              <a:t>with policymakers and </a:t>
            </a:r>
            <a:r>
              <a:rPr lang="en-US" sz="2800" dirty="0" smtClean="0">
                <a:solidFill>
                  <a:srgbClr val="000000"/>
                </a:solidFill>
              </a:rPr>
              <a:t>practitioners</a:t>
            </a:r>
          </a:p>
          <a:p>
            <a:r>
              <a:rPr lang="en-US" sz="2800" dirty="0"/>
              <a:t>Train and support a diverse, multi-disciplinary  corps of poverty researchers </a:t>
            </a:r>
            <a:r>
              <a:rPr lang="en-US" sz="2800" dirty="0">
                <a:solidFill>
                  <a:srgbClr val="000000"/>
                </a:solidFill>
              </a:rPr>
              <a:t>with opportunities for undergraduates through junior faculty</a:t>
            </a:r>
            <a:endParaRPr lang="en-US" sz="2800" dirty="0"/>
          </a:p>
          <a:p>
            <a:pPr lvl="0"/>
            <a:endParaRPr lang="en-US" dirty="0"/>
          </a:p>
        </p:txBody>
      </p:sp>
      <p:sp>
        <p:nvSpPr>
          <p:cNvPr id="4" name="Slide Number Placeholder 3"/>
          <p:cNvSpPr>
            <a:spLocks noGrp="1"/>
          </p:cNvSpPr>
          <p:nvPr>
            <p:ph type="sldNum" sz="quarter" idx="12"/>
          </p:nvPr>
        </p:nvSpPr>
        <p:spPr/>
        <p:txBody>
          <a:bodyPr/>
          <a:lstStyle/>
          <a:p>
            <a:fld id="{B183CDFD-3BD2-47B2-9866-086CB174FE69}" type="slidenum">
              <a:rPr lang="en-US" smtClean="0"/>
              <a:pPr/>
              <a:t>5</a:t>
            </a:fld>
            <a:endParaRPr lang="en-US" dirty="0"/>
          </a:p>
        </p:txBody>
      </p:sp>
    </p:spTree>
    <p:extLst>
      <p:ext uri="{BB962C8B-B14F-4D97-AF65-F5344CB8AC3E}">
        <p14:creationId xmlns:p14="http://schemas.microsoft.com/office/powerpoint/2010/main" val="17446569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9" name="AutoShape 4"/>
          <p:cNvSpPr>
            <a:spLocks noGrp="1" noChangeArrowheads="1"/>
          </p:cNvSpPr>
          <p:nvPr>
            <p:ph type="title"/>
          </p:nvPr>
        </p:nvSpPr>
        <p:spPr/>
        <p:txBody>
          <a:bodyPr>
            <a:noAutofit/>
          </a:bodyPr>
          <a:lstStyle/>
          <a:p>
            <a:pPr eaLnBrk="1" hangingPunct="1"/>
            <a:r>
              <a:rPr lang="en-US" sz="4000" dirty="0" smtClean="0"/>
              <a:t>What is Our “Logic of Collaboration”?</a:t>
            </a:r>
          </a:p>
        </p:txBody>
      </p:sp>
      <p:graphicFrame>
        <p:nvGraphicFramePr>
          <p:cNvPr id="2" name="Diagram 1"/>
          <p:cNvGraphicFramePr/>
          <p:nvPr>
            <p:extLst/>
          </p:nvPr>
        </p:nvGraphicFramePr>
        <p:xfrm>
          <a:off x="762000" y="2057400"/>
          <a:ext cx="7620000" cy="4259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7AC48A99-9CCC-4051-BB1D-887925CD0E95}" type="slidenum">
              <a:rPr lang="en-US" smtClean="0"/>
              <a:pPr>
                <a:defRPr/>
              </a:pPr>
              <a:t>6</a:t>
            </a:fld>
            <a:endParaRPr lang="en-US" dirty="0"/>
          </a:p>
        </p:txBody>
      </p:sp>
      <p:sp>
        <p:nvSpPr>
          <p:cNvPr id="3" name="Rectangle 2"/>
          <p:cNvSpPr/>
          <p:nvPr/>
        </p:nvSpPr>
        <p:spPr>
          <a:xfrm>
            <a:off x="457200" y="1576943"/>
            <a:ext cx="8229600" cy="369332"/>
          </a:xfrm>
          <a:prstGeom prst="rect">
            <a:avLst/>
          </a:prstGeom>
        </p:spPr>
        <p:txBody>
          <a:bodyPr wrap="square">
            <a:spAutoFit/>
          </a:bodyPr>
          <a:lstStyle/>
          <a:p>
            <a:pPr algn="ctr" eaLnBrk="1" hangingPunct="1"/>
            <a:r>
              <a:rPr lang="en-US" dirty="0"/>
              <a:t>Collaboration Supports Policy Development and Academic Research</a:t>
            </a:r>
          </a:p>
        </p:txBody>
      </p:sp>
    </p:spTree>
    <p:extLst>
      <p:ext uri="{BB962C8B-B14F-4D97-AF65-F5344CB8AC3E}">
        <p14:creationId xmlns:p14="http://schemas.microsoft.com/office/powerpoint/2010/main" val="175200290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Research Questions</a:t>
            </a:r>
            <a:endParaRPr lang="en-US" dirty="0"/>
          </a:p>
        </p:txBody>
      </p:sp>
      <p:sp>
        <p:nvSpPr>
          <p:cNvPr id="3" name="Content Placeholder 2"/>
          <p:cNvSpPr>
            <a:spLocks noGrp="1"/>
          </p:cNvSpPr>
          <p:nvPr>
            <p:ph idx="1"/>
          </p:nvPr>
        </p:nvSpPr>
        <p:spPr>
          <a:xfrm>
            <a:off x="457200" y="1516647"/>
            <a:ext cx="8384479" cy="5249277"/>
          </a:xfrm>
        </p:spPr>
        <p:txBody>
          <a:bodyPr>
            <a:normAutofit fontScale="85000" lnSpcReduction="10000"/>
          </a:bodyPr>
          <a:lstStyle/>
          <a:p>
            <a:r>
              <a:rPr lang="en-US" dirty="0"/>
              <a:t>Who are the poor and what are their </a:t>
            </a:r>
            <a:r>
              <a:rPr lang="en-US" dirty="0" smtClean="0"/>
              <a:t>characteristics?</a:t>
            </a:r>
          </a:p>
          <a:p>
            <a:r>
              <a:rPr lang="en-US" dirty="0" smtClean="0"/>
              <a:t>How </a:t>
            </a:r>
            <a:r>
              <a:rPr lang="en-US" dirty="0"/>
              <a:t>do we </a:t>
            </a:r>
            <a:r>
              <a:rPr lang="en-US" dirty="0" smtClean="0"/>
              <a:t>measure poverty?</a:t>
            </a:r>
          </a:p>
          <a:p>
            <a:r>
              <a:rPr lang="en-US" dirty="0"/>
              <a:t>How do safety net programs interact with labor market </a:t>
            </a:r>
            <a:r>
              <a:rPr lang="en-US" dirty="0" smtClean="0"/>
              <a:t>involvement?</a:t>
            </a:r>
          </a:p>
          <a:p>
            <a:r>
              <a:rPr lang="en-US" dirty="0" smtClean="0"/>
              <a:t>How </a:t>
            </a:r>
            <a:r>
              <a:rPr lang="en-US" dirty="0"/>
              <a:t>does family structure affect poverty? </a:t>
            </a:r>
          </a:p>
          <a:p>
            <a:r>
              <a:rPr lang="en-US" dirty="0" smtClean="0"/>
              <a:t>Do </a:t>
            </a:r>
            <a:r>
              <a:rPr lang="en-US" dirty="0"/>
              <a:t>job training efforts work to reduce </a:t>
            </a:r>
            <a:r>
              <a:rPr lang="en-US" dirty="0" smtClean="0"/>
              <a:t>poverty?</a:t>
            </a:r>
          </a:p>
          <a:p>
            <a:r>
              <a:rPr lang="en-US" dirty="0" smtClean="0"/>
              <a:t>What </a:t>
            </a:r>
            <a:r>
              <a:rPr lang="en-US" dirty="0"/>
              <a:t>are the factors driving persistent income differences among minority groups such as African Americans, Hispanics, Native Americans, or </a:t>
            </a:r>
            <a:r>
              <a:rPr lang="en-US" dirty="0" smtClean="0"/>
              <a:t>immigrants?</a:t>
            </a:r>
          </a:p>
          <a:p>
            <a:r>
              <a:rPr lang="en-US" dirty="0" smtClean="0"/>
              <a:t>How </a:t>
            </a:r>
            <a:r>
              <a:rPr lang="en-US" dirty="0"/>
              <a:t>should child support systems </a:t>
            </a:r>
            <a:r>
              <a:rPr lang="en-US" dirty="0" smtClean="0"/>
              <a:t>function?</a:t>
            </a:r>
          </a:p>
          <a:p>
            <a:r>
              <a:rPr lang="en-US" dirty="0" smtClean="0"/>
              <a:t>What </a:t>
            </a:r>
            <a:r>
              <a:rPr lang="en-US" dirty="0"/>
              <a:t>are the connections between income and health? </a:t>
            </a:r>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7</a:t>
            </a:fld>
            <a:endParaRPr lang="en-US" dirty="0"/>
          </a:p>
        </p:txBody>
      </p:sp>
    </p:spTree>
    <p:extLst>
      <p:ext uri="{BB962C8B-B14F-4D97-AF65-F5344CB8AC3E}">
        <p14:creationId xmlns:p14="http://schemas.microsoft.com/office/powerpoint/2010/main" val="59681343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We Are: Current </a:t>
            </a:r>
            <a:r>
              <a:rPr lang="en-US" dirty="0"/>
              <a:t>Leadership</a:t>
            </a:r>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8</a:t>
            </a:fld>
            <a:endParaRPr lang="en-US" dirty="0"/>
          </a:p>
        </p:txBody>
      </p:sp>
      <p:sp>
        <p:nvSpPr>
          <p:cNvPr id="11" name="Rectangle 10"/>
          <p:cNvSpPr/>
          <p:nvPr/>
        </p:nvSpPr>
        <p:spPr>
          <a:xfrm>
            <a:off x="2277356" y="1861417"/>
            <a:ext cx="2313869" cy="1631216"/>
          </a:xfrm>
          <a:prstGeom prst="rect">
            <a:avLst/>
          </a:prstGeom>
        </p:spPr>
        <p:txBody>
          <a:bodyPr wrap="square">
            <a:spAutoFit/>
          </a:bodyPr>
          <a:lstStyle/>
          <a:p>
            <a:pPr marL="0" indent="0" algn="ctr">
              <a:buNone/>
            </a:pPr>
            <a:r>
              <a:rPr lang="en-US" dirty="0" smtClean="0">
                <a:solidFill>
                  <a:schemeClr val="bg1"/>
                </a:solidFill>
              </a:rPr>
              <a:t>Lawrence (Lonnie) </a:t>
            </a:r>
            <a:r>
              <a:rPr lang="en-US" dirty="0">
                <a:solidFill>
                  <a:schemeClr val="bg1"/>
                </a:solidFill>
              </a:rPr>
              <a:t>Berger</a:t>
            </a:r>
            <a:r>
              <a:rPr lang="en-US" dirty="0"/>
              <a:t> </a:t>
            </a:r>
            <a:endParaRPr lang="en-US" dirty="0" smtClean="0"/>
          </a:p>
          <a:p>
            <a:pPr marL="0" indent="0" algn="ctr">
              <a:buNone/>
            </a:pPr>
            <a:r>
              <a:rPr lang="en-US" sz="1600" dirty="0" smtClean="0"/>
              <a:t>Director, </a:t>
            </a:r>
          </a:p>
          <a:p>
            <a:pPr marL="0" indent="0" algn="ctr">
              <a:buNone/>
            </a:pPr>
            <a:r>
              <a:rPr lang="en-US" sz="1600" dirty="0" smtClean="0"/>
              <a:t>Vilas </a:t>
            </a:r>
            <a:r>
              <a:rPr lang="en-US" sz="1600" dirty="0"/>
              <a:t>Distinguished Achievement Professor of Social Work</a:t>
            </a:r>
          </a:p>
        </p:txBody>
      </p:sp>
      <p:sp>
        <p:nvSpPr>
          <p:cNvPr id="12" name="Rectangle 11"/>
          <p:cNvSpPr/>
          <p:nvPr/>
        </p:nvSpPr>
        <p:spPr>
          <a:xfrm>
            <a:off x="6324600" y="1815076"/>
            <a:ext cx="2288822" cy="1661993"/>
          </a:xfrm>
          <a:prstGeom prst="rect">
            <a:avLst/>
          </a:prstGeom>
        </p:spPr>
        <p:txBody>
          <a:bodyPr wrap="square">
            <a:spAutoFit/>
          </a:bodyPr>
          <a:lstStyle/>
          <a:p>
            <a:pPr marL="0" indent="0" algn="ctr">
              <a:buNone/>
            </a:pPr>
            <a:r>
              <a:rPr lang="en-US" dirty="0" smtClean="0">
                <a:solidFill>
                  <a:schemeClr val="bg1"/>
                </a:solidFill>
              </a:rPr>
              <a:t>Hilary </a:t>
            </a:r>
          </a:p>
          <a:p>
            <a:pPr marL="0" indent="0" algn="ctr">
              <a:buNone/>
            </a:pPr>
            <a:r>
              <a:rPr lang="en-US" dirty="0" smtClean="0">
                <a:solidFill>
                  <a:schemeClr val="bg1"/>
                </a:solidFill>
              </a:rPr>
              <a:t>Shager</a:t>
            </a:r>
            <a:r>
              <a:rPr lang="en-US" dirty="0" smtClean="0"/>
              <a:t> </a:t>
            </a:r>
          </a:p>
          <a:p>
            <a:pPr marL="0" indent="0" algn="ctr">
              <a:buNone/>
            </a:pPr>
            <a:r>
              <a:rPr lang="en-US" dirty="0" smtClean="0"/>
              <a:t> </a:t>
            </a:r>
            <a:r>
              <a:rPr lang="en-US" sz="1600" dirty="0"/>
              <a:t>Associate </a:t>
            </a:r>
            <a:r>
              <a:rPr lang="en-US" sz="1600" dirty="0" smtClean="0"/>
              <a:t>Director Programs </a:t>
            </a:r>
            <a:r>
              <a:rPr lang="en-US" sz="1600" dirty="0"/>
              <a:t>and Management, </a:t>
            </a:r>
            <a:r>
              <a:rPr lang="en-US" sz="1600" dirty="0" smtClean="0"/>
              <a:t>Researcher</a:t>
            </a:r>
            <a:endParaRPr lang="en-US" sz="1600" dirty="0"/>
          </a:p>
        </p:txBody>
      </p:sp>
      <p:sp>
        <p:nvSpPr>
          <p:cNvPr id="14" name="Rectangle 13"/>
          <p:cNvSpPr/>
          <p:nvPr/>
        </p:nvSpPr>
        <p:spPr>
          <a:xfrm>
            <a:off x="2357211" y="4023920"/>
            <a:ext cx="2133601" cy="2339102"/>
          </a:xfrm>
          <a:prstGeom prst="rect">
            <a:avLst/>
          </a:prstGeom>
        </p:spPr>
        <p:txBody>
          <a:bodyPr wrap="square">
            <a:spAutoFit/>
          </a:bodyPr>
          <a:lstStyle/>
          <a:p>
            <a:pPr marL="0" indent="0" algn="ctr">
              <a:buNone/>
            </a:pPr>
            <a:r>
              <a:rPr lang="en-US" dirty="0">
                <a:solidFill>
                  <a:schemeClr val="bg1"/>
                </a:solidFill>
              </a:rPr>
              <a:t>Jeffrey Smith</a:t>
            </a:r>
            <a:r>
              <a:rPr lang="en-US" dirty="0"/>
              <a:t> </a:t>
            </a:r>
            <a:r>
              <a:rPr lang="en-US" sz="1600" dirty="0"/>
              <a:t>Associate Director Research &amp; Training, Paul T. Heyne Distinguished Chair in Economics and Richard A Meese Chair in Applied Econometrics</a:t>
            </a:r>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2780" t="-868" r="8530" b="-2919"/>
          <a:stretch/>
        </p:blipFill>
        <p:spPr>
          <a:xfrm>
            <a:off x="4638223" y="3996745"/>
            <a:ext cx="1828800" cy="2412036"/>
          </a:xfrm>
          <a:prstGeom prst="rect">
            <a:avLst/>
          </a:prstGeom>
        </p:spPr>
      </p:pic>
      <p:sp>
        <p:nvSpPr>
          <p:cNvPr id="17" name="Rectangle 16"/>
          <p:cNvSpPr/>
          <p:nvPr/>
        </p:nvSpPr>
        <p:spPr>
          <a:xfrm>
            <a:off x="6505463" y="4129307"/>
            <a:ext cx="2181337" cy="1415772"/>
          </a:xfrm>
          <a:prstGeom prst="rect">
            <a:avLst/>
          </a:prstGeom>
        </p:spPr>
        <p:txBody>
          <a:bodyPr wrap="square">
            <a:spAutoFit/>
          </a:bodyPr>
          <a:lstStyle/>
          <a:p>
            <a:pPr marL="0" indent="0" algn="ctr">
              <a:buNone/>
            </a:pPr>
            <a:r>
              <a:rPr lang="en-US" dirty="0">
                <a:solidFill>
                  <a:schemeClr val="bg1"/>
                </a:solidFill>
              </a:rPr>
              <a:t>Rebecca (Becca) </a:t>
            </a:r>
            <a:r>
              <a:rPr lang="en-US" dirty="0" smtClean="0">
                <a:solidFill>
                  <a:schemeClr val="bg1"/>
                </a:solidFill>
              </a:rPr>
              <a:t>Schwei</a:t>
            </a:r>
          </a:p>
          <a:p>
            <a:pPr marL="0" indent="0" algn="ctr">
              <a:buNone/>
            </a:pPr>
            <a:r>
              <a:rPr lang="en-US" sz="1600" dirty="0" smtClean="0"/>
              <a:t>Policy &amp; Research Coordinator,</a:t>
            </a:r>
          </a:p>
          <a:p>
            <a:pPr marL="0" indent="0" algn="ctr">
              <a:buNone/>
            </a:pPr>
            <a:r>
              <a:rPr lang="en-US" sz="1600" dirty="0" smtClean="0"/>
              <a:t>Researcher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146" y="1488863"/>
            <a:ext cx="2057401" cy="224493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747" t="-9612" r="20391" b="18715"/>
          <a:stretch/>
        </p:blipFill>
        <p:spPr>
          <a:xfrm>
            <a:off x="431857" y="1211088"/>
            <a:ext cx="1854143" cy="2598912"/>
          </a:xfrm>
          <a:prstGeom prst="rect">
            <a:avLst/>
          </a:prstGeom>
        </p:spPr>
      </p:pic>
      <p:pic>
        <p:nvPicPr>
          <p:cNvPr id="13"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31857" y="3996745"/>
            <a:ext cx="1958513" cy="2195293"/>
          </a:xfrm>
        </p:spPr>
      </p:pic>
    </p:spTree>
    <p:extLst>
      <p:ext uri="{BB962C8B-B14F-4D97-AF65-F5344CB8AC3E}">
        <p14:creationId xmlns:p14="http://schemas.microsoft.com/office/powerpoint/2010/main" val="385073519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We Are: Executive Committee</a:t>
            </a:r>
            <a:endParaRPr lang="en-US" dirty="0"/>
          </a:p>
        </p:txBody>
      </p:sp>
      <p:sp>
        <p:nvSpPr>
          <p:cNvPr id="4" name="Slide Number Placeholder 3"/>
          <p:cNvSpPr>
            <a:spLocks noGrp="1"/>
          </p:cNvSpPr>
          <p:nvPr>
            <p:ph type="sldNum" sz="quarter" idx="12"/>
          </p:nvPr>
        </p:nvSpPr>
        <p:spPr/>
        <p:txBody>
          <a:bodyPr/>
          <a:lstStyle/>
          <a:p>
            <a:pPr>
              <a:defRPr/>
            </a:pPr>
            <a:fld id="{B183CDFD-3BD2-47B2-9866-086CB174FE69}" type="slidenum">
              <a:rPr lang="en-US" smtClean="0"/>
              <a:pPr>
                <a:defRPr/>
              </a:pPr>
              <a:t>9</a:t>
            </a:fld>
            <a:endParaRPr lang="en-US" dirty="0"/>
          </a:p>
        </p:txBody>
      </p:sp>
      <p:graphicFrame>
        <p:nvGraphicFramePr>
          <p:cNvPr id="7" name="Table 6"/>
          <p:cNvGraphicFramePr>
            <a:graphicFrameLocks noGrp="1"/>
          </p:cNvGraphicFramePr>
          <p:nvPr>
            <p:extLst/>
          </p:nvPr>
        </p:nvGraphicFramePr>
        <p:xfrm>
          <a:off x="304797" y="1464792"/>
          <a:ext cx="8610602" cy="4948555"/>
        </p:xfrm>
        <a:graphic>
          <a:graphicData uri="http://schemas.openxmlformats.org/drawingml/2006/table">
            <a:tbl>
              <a:tblPr firstRow="1" bandRow="1"/>
              <a:tblGrid>
                <a:gridCol w="4305301">
                  <a:extLst>
                    <a:ext uri="{9D8B030D-6E8A-4147-A177-3AD203B41FA5}">
                      <a16:colId xmlns:a16="http://schemas.microsoft.com/office/drawing/2014/main" val="20000"/>
                    </a:ext>
                  </a:extLst>
                </a:gridCol>
                <a:gridCol w="4305301">
                  <a:extLst>
                    <a:ext uri="{9D8B030D-6E8A-4147-A177-3AD203B41FA5}">
                      <a16:colId xmlns:a16="http://schemas.microsoft.com/office/drawing/2014/main" val="20001"/>
                    </a:ext>
                  </a:extLst>
                </a:gridCol>
              </a:tblGrid>
              <a:tr h="370840">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Lawrence Berger</a:t>
                      </a:r>
                      <a:r>
                        <a:rPr lang="en-US" sz="1400" dirty="0">
                          <a:effectLst/>
                          <a:latin typeface="+mn-lt"/>
                          <a:ea typeface="Calibri" panose="020F0502020204030204" pitchFamily="34" charset="0"/>
                          <a:cs typeface="Times New Roman" panose="02020603050405020304" pitchFamily="18" charset="0"/>
                        </a:rPr>
                        <a:t> (Chair), IRP Director,  Social Work</a:t>
                      </a:r>
                    </a:p>
                  </a:txBody>
                  <a:tcPr>
                    <a:lnL>
                      <a:noFill/>
                    </a:lnL>
                    <a:lnR>
                      <a:noFill/>
                    </a:lnR>
                    <a:lnT>
                      <a:noFill/>
                    </a:lnT>
                    <a:lnB>
                      <a:noFill/>
                    </a:lnB>
                  </a:tcPr>
                </a:tc>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Jason Fletcher</a:t>
                      </a:r>
                      <a:r>
                        <a:rPr lang="en-US" sz="1400" dirty="0">
                          <a:effectLst/>
                          <a:latin typeface="+mn-lt"/>
                          <a:ea typeface="Calibri" panose="020F0502020204030204" pitchFamily="34" charset="0"/>
                          <a:cs typeface="Times New Roman" panose="02020603050405020304" pitchFamily="18" charset="0"/>
                        </a:rPr>
                        <a:t>, Public Affairs, Sociology, Center for Demography of Health and Aging </a:t>
                      </a:r>
                      <a:r>
                        <a:rPr lang="en-US" sz="1400" dirty="0" smtClean="0">
                          <a:effectLst/>
                          <a:latin typeface="+mn-lt"/>
                          <a:ea typeface="Calibri" panose="020F0502020204030204" pitchFamily="34" charset="0"/>
                          <a:cs typeface="Times New Roman" panose="02020603050405020304" pitchFamily="18" charset="0"/>
                        </a:rPr>
                        <a:t>(Director)</a:t>
                      </a:r>
                      <a:endParaRPr lang="en-US" sz="1400" dirty="0">
                        <a:effectLst/>
                        <a:latin typeface="+mn-lt"/>
                        <a:ea typeface="Calibri" panose="020F0502020204030204" pitchFamily="34" charset="0"/>
                        <a:cs typeface="Times New Roman" panose="02020603050405020304" pitchFamily="18" charset="0"/>
                      </a:endParaRPr>
                    </a:p>
                  </a:txBody>
                  <a:tcPr>
                    <a:lnL>
                      <a:noFill/>
                    </a:lnL>
                    <a:lnR>
                      <a:noFill/>
                    </a:lnR>
                    <a:lnT>
                      <a:noFill/>
                    </a:lnT>
                    <a:lnB>
                      <a:noFill/>
                    </a:lnB>
                  </a:tcPr>
                </a:tc>
                <a:extLst>
                  <a:ext uri="{0D108BD9-81ED-4DB2-BD59-A6C34878D82A}">
                    <a16:rowId xmlns:a16="http://schemas.microsoft.com/office/drawing/2014/main" val="10000"/>
                  </a:ext>
                </a:extLst>
              </a:tr>
              <a:tr h="370840">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Hilary Shager</a:t>
                      </a:r>
                      <a:r>
                        <a:rPr lang="en-US" sz="1400" dirty="0">
                          <a:effectLst/>
                          <a:latin typeface="+mn-lt"/>
                          <a:ea typeface="Calibri" panose="020F0502020204030204" pitchFamily="34" charset="0"/>
                          <a:cs typeface="Times New Roman" panose="02020603050405020304" pitchFamily="18" charset="0"/>
                        </a:rPr>
                        <a:t>, IRP Associate Director for Programs and Management, Researcher </a:t>
                      </a:r>
                    </a:p>
                  </a:txBody>
                  <a:tcPr>
                    <a:lnL>
                      <a:noFill/>
                    </a:lnL>
                    <a:lnR>
                      <a:noFill/>
                    </a:lnR>
                    <a:lnT>
                      <a:noFill/>
                    </a:lnT>
                    <a:lnB>
                      <a:noFill/>
                    </a:lnB>
                  </a:tcPr>
                </a:tc>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Sarah Halpern-Meekin</a:t>
                      </a:r>
                      <a:r>
                        <a:rPr lang="en-US" sz="1400" dirty="0">
                          <a:effectLst/>
                          <a:latin typeface="+mn-lt"/>
                          <a:ea typeface="Calibri" panose="020F0502020204030204" pitchFamily="34" charset="0"/>
                          <a:cs typeface="Times New Roman" panose="02020603050405020304" pitchFamily="18" charset="0"/>
                        </a:rPr>
                        <a:t>, Human Development and Family </a:t>
                      </a:r>
                      <a:r>
                        <a:rPr lang="en-US" sz="1400" dirty="0" smtClean="0">
                          <a:effectLst/>
                          <a:latin typeface="+mn-lt"/>
                          <a:ea typeface="Calibri" panose="020F0502020204030204" pitchFamily="34" charset="0"/>
                          <a:cs typeface="Times New Roman" panose="02020603050405020304" pitchFamily="18" charset="0"/>
                        </a:rPr>
                        <a:t>Studies</a:t>
                      </a:r>
                      <a:endParaRPr lang="en-US" sz="1400" dirty="0">
                        <a:effectLst/>
                        <a:latin typeface="+mn-lt"/>
                        <a:ea typeface="Calibri" panose="020F0502020204030204" pitchFamily="34" charset="0"/>
                        <a:cs typeface="Times New Roman" panose="02020603050405020304" pitchFamily="18" charset="0"/>
                      </a:endParaRPr>
                    </a:p>
                  </a:txBody>
                  <a:tcPr>
                    <a:lnL>
                      <a:noFill/>
                    </a:lnL>
                    <a:lnR>
                      <a:noFill/>
                    </a:lnR>
                    <a:lnT>
                      <a:noFill/>
                    </a:lnT>
                    <a:lnB>
                      <a:noFill/>
                    </a:lnB>
                  </a:tcPr>
                </a:tc>
                <a:extLst>
                  <a:ext uri="{0D108BD9-81ED-4DB2-BD59-A6C34878D82A}">
                    <a16:rowId xmlns:a16="http://schemas.microsoft.com/office/drawing/2014/main" val="10001"/>
                  </a:ext>
                </a:extLst>
              </a:tr>
              <a:tr h="370840">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Jeff Smith</a:t>
                      </a:r>
                      <a:r>
                        <a:rPr lang="en-US" sz="1400" dirty="0">
                          <a:effectLst/>
                          <a:latin typeface="+mn-lt"/>
                          <a:ea typeface="Calibri" panose="020F0502020204030204" pitchFamily="34" charset="0"/>
                          <a:cs typeface="Times New Roman" panose="02020603050405020304" pitchFamily="18" charset="0"/>
                        </a:rPr>
                        <a:t>, IRP Associate Director for Research and Training, </a:t>
                      </a:r>
                      <a:r>
                        <a:rPr lang="en-US" sz="1400" dirty="0" smtClean="0">
                          <a:effectLst/>
                          <a:latin typeface="+mn-lt"/>
                          <a:ea typeface="Calibri" panose="020F0502020204030204" pitchFamily="34" charset="0"/>
                          <a:cs typeface="Times New Roman" panose="02020603050405020304" pitchFamily="18" charset="0"/>
                        </a:rPr>
                        <a:t>Economics</a:t>
                      </a:r>
                      <a:endParaRPr lang="en-US" sz="1400" dirty="0">
                        <a:effectLst/>
                        <a:latin typeface="+mn-lt"/>
                        <a:ea typeface="Calibri" panose="020F0502020204030204" pitchFamily="34" charset="0"/>
                        <a:cs typeface="Times New Roman" panose="02020603050405020304" pitchFamily="18" charset="0"/>
                      </a:endParaRPr>
                    </a:p>
                  </a:txBody>
                  <a:tcPr>
                    <a:lnL>
                      <a:noFill/>
                    </a:lnL>
                    <a:lnR>
                      <a:noFill/>
                    </a:lnR>
                    <a:lnT>
                      <a:noFill/>
                    </a:lnT>
                    <a:lnB>
                      <a:noFill/>
                    </a:lnB>
                  </a:tcPr>
                </a:tc>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Robert Haveman</a:t>
                      </a:r>
                      <a:r>
                        <a:rPr lang="en-US" sz="1400" dirty="0">
                          <a:effectLst/>
                          <a:latin typeface="+mn-lt"/>
                          <a:ea typeface="Calibri" panose="020F0502020204030204" pitchFamily="34" charset="0"/>
                          <a:cs typeface="Times New Roman" panose="02020603050405020304" pitchFamily="18" charset="0"/>
                        </a:rPr>
                        <a:t>, Economics, Public Affairs</a:t>
                      </a:r>
                    </a:p>
                  </a:txBody>
                  <a:tcPr>
                    <a:lnL>
                      <a:noFill/>
                    </a:lnL>
                    <a:lnR>
                      <a:noFill/>
                    </a:lnR>
                    <a:lnT>
                      <a:noFill/>
                    </a:lnT>
                    <a:lnB>
                      <a:noFill/>
                    </a:lnB>
                  </a:tcPr>
                </a:tc>
                <a:extLst>
                  <a:ext uri="{0D108BD9-81ED-4DB2-BD59-A6C34878D82A}">
                    <a16:rowId xmlns:a16="http://schemas.microsoft.com/office/drawing/2014/main" val="10002"/>
                  </a:ext>
                </a:extLst>
              </a:tr>
              <a:tr h="370840">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Judith Bartfeld</a:t>
                      </a:r>
                      <a:r>
                        <a:rPr lang="en-US" sz="1400" dirty="0">
                          <a:effectLst/>
                          <a:latin typeface="+mn-lt"/>
                          <a:ea typeface="Calibri" panose="020F0502020204030204" pitchFamily="34" charset="0"/>
                          <a:cs typeface="Times New Roman" panose="02020603050405020304" pitchFamily="18" charset="0"/>
                        </a:rPr>
                        <a:t>, </a:t>
                      </a:r>
                      <a:r>
                        <a:rPr lang="en-US" sz="1400" dirty="0" smtClean="0">
                          <a:effectLst/>
                          <a:latin typeface="+mn-lt"/>
                          <a:ea typeface="Calibri" panose="020F0502020204030204" pitchFamily="34" charset="0"/>
                          <a:cs typeface="Times New Roman" panose="02020603050405020304" pitchFamily="18" charset="0"/>
                        </a:rPr>
                        <a:t>Consumer Science</a:t>
                      </a:r>
                      <a:endParaRPr lang="en-US" sz="1400" dirty="0">
                        <a:effectLst/>
                        <a:latin typeface="+mn-lt"/>
                        <a:ea typeface="Calibri" panose="020F0502020204030204" pitchFamily="34" charset="0"/>
                        <a:cs typeface="Times New Roman" panose="02020603050405020304" pitchFamily="18" charset="0"/>
                      </a:endParaRPr>
                    </a:p>
                  </a:txBody>
                  <a:tcPr>
                    <a:lnL>
                      <a:noFill/>
                    </a:lnL>
                    <a:lnR>
                      <a:noFill/>
                    </a:lnR>
                    <a:lnT>
                      <a:noFill/>
                    </a:lnT>
                    <a:lnB>
                      <a:noFill/>
                    </a:lnB>
                  </a:tcPr>
                </a:tc>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Katherine Magnuson</a:t>
                      </a:r>
                      <a:r>
                        <a:rPr lang="en-US" sz="1400" dirty="0">
                          <a:effectLst/>
                          <a:latin typeface="+mn-lt"/>
                          <a:ea typeface="Calibri" panose="020F0502020204030204" pitchFamily="34" charset="0"/>
                          <a:cs typeface="Times New Roman" panose="02020603050405020304" pitchFamily="18" charset="0"/>
                        </a:rPr>
                        <a:t>, Social Work</a:t>
                      </a:r>
                    </a:p>
                  </a:txBody>
                  <a:tcPr>
                    <a:lnL>
                      <a:noFill/>
                    </a:lnL>
                    <a:lnR>
                      <a:noFill/>
                    </a:lnR>
                    <a:lnT>
                      <a:noFill/>
                    </a:lnT>
                    <a:lnB>
                      <a:noFill/>
                    </a:lnB>
                  </a:tcPr>
                </a:tc>
                <a:extLst>
                  <a:ext uri="{0D108BD9-81ED-4DB2-BD59-A6C34878D82A}">
                    <a16:rowId xmlns:a16="http://schemas.microsoft.com/office/drawing/2014/main" val="10003"/>
                  </a:ext>
                </a:extLst>
              </a:tr>
              <a:tr h="370840">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Tonya Brito</a:t>
                      </a:r>
                      <a:r>
                        <a:rPr lang="en-US" sz="1400" dirty="0">
                          <a:effectLst/>
                          <a:latin typeface="+mn-lt"/>
                          <a:ea typeface="Calibri" panose="020F0502020204030204" pitchFamily="34" charset="0"/>
                          <a:cs typeface="Times New Roman" panose="02020603050405020304" pitchFamily="18" charset="0"/>
                        </a:rPr>
                        <a:t>, Law</a:t>
                      </a:r>
                    </a:p>
                  </a:txBody>
                  <a:tcPr>
                    <a:lnL>
                      <a:noFill/>
                    </a:lnL>
                    <a:lnR>
                      <a:noFill/>
                    </a:lnR>
                    <a:lnT>
                      <a:noFill/>
                    </a:lnT>
                    <a:lnB>
                      <a:noFill/>
                    </a:lnB>
                  </a:tcPr>
                </a:tc>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Michael Massoglia</a:t>
                      </a:r>
                      <a:r>
                        <a:rPr lang="en-US" sz="1400" dirty="0">
                          <a:effectLst/>
                          <a:latin typeface="+mn-lt"/>
                          <a:ea typeface="Calibri" panose="020F0502020204030204" pitchFamily="34" charset="0"/>
                          <a:cs typeface="Times New Roman" panose="02020603050405020304" pitchFamily="18" charset="0"/>
                        </a:rPr>
                        <a:t>, Sociology</a:t>
                      </a:r>
                    </a:p>
                  </a:txBody>
                  <a:tcPr>
                    <a:lnL>
                      <a:noFill/>
                    </a:lnL>
                    <a:lnR>
                      <a:noFill/>
                    </a:lnR>
                    <a:lnT>
                      <a:noFill/>
                    </a:lnT>
                    <a:lnB>
                      <a:noFill/>
                    </a:lnB>
                  </a:tcPr>
                </a:tc>
                <a:extLst>
                  <a:ext uri="{0D108BD9-81ED-4DB2-BD59-A6C34878D82A}">
                    <a16:rowId xmlns:a16="http://schemas.microsoft.com/office/drawing/2014/main" val="10004"/>
                  </a:ext>
                </a:extLst>
              </a:tr>
              <a:tr h="370840">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Maria Cancian</a:t>
                      </a:r>
                      <a:r>
                        <a:rPr lang="en-US" sz="1400" dirty="0">
                          <a:effectLst/>
                          <a:latin typeface="+mn-lt"/>
                          <a:ea typeface="Calibri" panose="020F0502020204030204" pitchFamily="34" charset="0"/>
                          <a:cs typeface="Times New Roman" panose="02020603050405020304" pitchFamily="18" charset="0"/>
                        </a:rPr>
                        <a:t>, Public Affairs, Social Work </a:t>
                      </a:r>
                    </a:p>
                  </a:txBody>
                  <a:tcPr>
                    <a:lnL>
                      <a:noFill/>
                    </a:lnL>
                    <a:lnR>
                      <a:noFill/>
                    </a:lnR>
                    <a:lnT>
                      <a:noFill/>
                    </a:lnT>
                    <a:lnB>
                      <a:noFill/>
                    </a:lnB>
                  </a:tcPr>
                </a:tc>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Daniel Meyer</a:t>
                      </a:r>
                      <a:r>
                        <a:rPr lang="en-US" sz="1400" dirty="0">
                          <a:effectLst/>
                          <a:latin typeface="+mn-lt"/>
                          <a:ea typeface="Calibri" panose="020F0502020204030204" pitchFamily="34" charset="0"/>
                          <a:cs typeface="Times New Roman" panose="02020603050405020304" pitchFamily="18" charset="0"/>
                        </a:rPr>
                        <a:t>, Social Work </a:t>
                      </a:r>
                    </a:p>
                  </a:txBody>
                  <a:tcPr>
                    <a:lnL>
                      <a:noFill/>
                    </a:lnL>
                    <a:lnR>
                      <a:noFill/>
                    </a:lnR>
                    <a:lnT>
                      <a:noFill/>
                    </a:lnT>
                    <a:lnB>
                      <a:noFill/>
                    </a:lnB>
                  </a:tcPr>
                </a:tc>
                <a:extLst>
                  <a:ext uri="{0D108BD9-81ED-4DB2-BD59-A6C34878D82A}">
                    <a16:rowId xmlns:a16="http://schemas.microsoft.com/office/drawing/2014/main" val="10005"/>
                  </a:ext>
                </a:extLst>
              </a:tr>
              <a:tr h="370840">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Marcia Carlson</a:t>
                      </a:r>
                      <a:r>
                        <a:rPr lang="en-US" sz="1400" dirty="0">
                          <a:effectLst/>
                          <a:latin typeface="+mn-lt"/>
                          <a:ea typeface="Calibri" panose="020F0502020204030204" pitchFamily="34" charset="0"/>
                          <a:cs typeface="Times New Roman" panose="02020603050405020304" pitchFamily="18" charset="0"/>
                        </a:rPr>
                        <a:t>, Sociology, Center for Demography and Human Ecology </a:t>
                      </a:r>
                      <a:r>
                        <a:rPr lang="en-US" sz="1400" dirty="0" smtClean="0">
                          <a:effectLst/>
                          <a:latin typeface="+mn-lt"/>
                          <a:ea typeface="Calibri" panose="020F0502020204030204" pitchFamily="34" charset="0"/>
                          <a:cs typeface="Times New Roman" panose="02020603050405020304" pitchFamily="18" charset="0"/>
                        </a:rPr>
                        <a:t>(Director)</a:t>
                      </a:r>
                      <a:endParaRPr lang="en-US" sz="1400" dirty="0">
                        <a:effectLst/>
                        <a:latin typeface="+mn-lt"/>
                        <a:ea typeface="Calibri" panose="020F0502020204030204" pitchFamily="34" charset="0"/>
                        <a:cs typeface="Times New Roman" panose="02020603050405020304" pitchFamily="18" charset="0"/>
                      </a:endParaRPr>
                    </a:p>
                  </a:txBody>
                  <a:tcPr>
                    <a:lnL>
                      <a:noFill/>
                    </a:lnL>
                    <a:lnR>
                      <a:noFill/>
                    </a:lnR>
                    <a:lnT>
                      <a:noFill/>
                    </a:lnT>
                    <a:lnB>
                      <a:noFill/>
                    </a:lnB>
                  </a:tcPr>
                </a:tc>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James Raymo</a:t>
                      </a:r>
                      <a:r>
                        <a:rPr lang="en-US" sz="1400" dirty="0">
                          <a:effectLst/>
                          <a:latin typeface="+mn-lt"/>
                          <a:ea typeface="Calibri" panose="020F0502020204030204" pitchFamily="34" charset="0"/>
                          <a:cs typeface="Times New Roman" panose="02020603050405020304" pitchFamily="18" charset="0"/>
                        </a:rPr>
                        <a:t>, Sociology</a:t>
                      </a:r>
                    </a:p>
                  </a:txBody>
                  <a:tcPr>
                    <a:lnL>
                      <a:noFill/>
                    </a:lnL>
                    <a:lnR>
                      <a:noFill/>
                    </a:lnR>
                    <a:lnT>
                      <a:noFill/>
                    </a:lnT>
                    <a:lnB>
                      <a:noFill/>
                    </a:lnB>
                  </a:tcPr>
                </a:tc>
                <a:extLst>
                  <a:ext uri="{0D108BD9-81ED-4DB2-BD59-A6C34878D82A}">
                    <a16:rowId xmlns:a16="http://schemas.microsoft.com/office/drawing/2014/main" val="10006"/>
                  </a:ext>
                </a:extLst>
              </a:tr>
              <a:tr h="370840">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Jane Collins</a:t>
                      </a:r>
                      <a:r>
                        <a:rPr lang="en-US" sz="1400" dirty="0">
                          <a:effectLst/>
                          <a:latin typeface="+mn-lt"/>
                          <a:ea typeface="Calibri" panose="020F0502020204030204" pitchFamily="34" charset="0"/>
                          <a:cs typeface="Times New Roman" panose="02020603050405020304" pitchFamily="18" charset="0"/>
                        </a:rPr>
                        <a:t>, Community and Environmental Sociology, Women’s   Studies </a:t>
                      </a:r>
                    </a:p>
                  </a:txBody>
                  <a:tcPr>
                    <a:lnL>
                      <a:noFill/>
                    </a:lnL>
                    <a:lnR>
                      <a:noFill/>
                    </a:lnR>
                    <a:lnT>
                      <a:noFill/>
                    </a:lnT>
                    <a:lnB>
                      <a:noFill/>
                    </a:lnB>
                  </a:tcPr>
                </a:tc>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Timothy Smeeding</a:t>
                      </a:r>
                      <a:r>
                        <a:rPr lang="en-US" sz="1400" dirty="0">
                          <a:effectLst/>
                          <a:latin typeface="+mn-lt"/>
                          <a:ea typeface="Calibri" panose="020F0502020204030204" pitchFamily="34" charset="0"/>
                          <a:cs typeface="Times New Roman" panose="02020603050405020304" pitchFamily="18" charset="0"/>
                        </a:rPr>
                        <a:t>, Public Affairs, Economics</a:t>
                      </a:r>
                    </a:p>
                  </a:txBody>
                  <a:tcPr>
                    <a:lnL>
                      <a:noFill/>
                    </a:lnL>
                    <a:lnR>
                      <a:noFill/>
                    </a:lnR>
                    <a:lnT>
                      <a:noFill/>
                    </a:lnT>
                    <a:lnB>
                      <a:noFill/>
                    </a:lnB>
                  </a:tcPr>
                </a:tc>
                <a:extLst>
                  <a:ext uri="{0D108BD9-81ED-4DB2-BD59-A6C34878D82A}">
                    <a16:rowId xmlns:a16="http://schemas.microsoft.com/office/drawing/2014/main" val="10007"/>
                  </a:ext>
                </a:extLst>
              </a:tr>
              <a:tr h="434173">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J. Michael Collins</a:t>
                      </a:r>
                      <a:r>
                        <a:rPr lang="en-US" sz="1400" dirty="0">
                          <a:effectLst/>
                          <a:latin typeface="+mn-lt"/>
                          <a:ea typeface="Calibri" panose="020F0502020204030204" pitchFamily="34" charset="0"/>
                          <a:cs typeface="Times New Roman" panose="02020603050405020304" pitchFamily="18" charset="0"/>
                        </a:rPr>
                        <a:t>, Consumer Science, Public Affairs, Center for Financial Security </a:t>
                      </a:r>
                      <a:r>
                        <a:rPr lang="en-US" sz="1400" dirty="0" smtClean="0">
                          <a:effectLst/>
                          <a:latin typeface="+mn-lt"/>
                          <a:ea typeface="Calibri" panose="020F0502020204030204" pitchFamily="34" charset="0"/>
                          <a:cs typeface="Times New Roman" panose="02020603050405020304" pitchFamily="18" charset="0"/>
                        </a:rPr>
                        <a:t>(Director)</a:t>
                      </a:r>
                      <a:endParaRPr lang="en-US" sz="1400" dirty="0">
                        <a:effectLst/>
                        <a:latin typeface="+mn-lt"/>
                        <a:ea typeface="Calibri" panose="020F0502020204030204" pitchFamily="34" charset="0"/>
                        <a:cs typeface="Times New Roman" panose="02020603050405020304" pitchFamily="18" charset="0"/>
                      </a:endParaRPr>
                    </a:p>
                  </a:txBody>
                  <a:tcPr>
                    <a:lnL>
                      <a:noFill/>
                    </a:lnL>
                    <a:lnR>
                      <a:noFill/>
                    </a:lnR>
                    <a:lnT>
                      <a:noFill/>
                    </a:lnT>
                    <a:lnB>
                      <a:noFill/>
                    </a:lnB>
                  </a:tcPr>
                </a:tc>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Christopher Taber</a:t>
                      </a:r>
                      <a:r>
                        <a:rPr lang="en-US" sz="1400" dirty="0">
                          <a:effectLst/>
                          <a:latin typeface="+mn-lt"/>
                          <a:ea typeface="Calibri" panose="020F0502020204030204" pitchFamily="34" charset="0"/>
                          <a:cs typeface="Times New Roman" panose="02020603050405020304" pitchFamily="18" charset="0"/>
                        </a:rPr>
                        <a:t>, Economics</a:t>
                      </a:r>
                    </a:p>
                  </a:txBody>
                  <a:tcPr>
                    <a:lnL>
                      <a:noFill/>
                    </a:lnL>
                    <a:lnR>
                      <a:noFill/>
                    </a:lnR>
                    <a:lnT>
                      <a:noFill/>
                    </a:lnT>
                    <a:lnB>
                      <a:noFill/>
                    </a:lnB>
                  </a:tcPr>
                </a:tc>
                <a:extLst>
                  <a:ext uri="{0D108BD9-81ED-4DB2-BD59-A6C34878D82A}">
                    <a16:rowId xmlns:a16="http://schemas.microsoft.com/office/drawing/2014/main" val="10008"/>
                  </a:ext>
                </a:extLst>
              </a:tr>
              <a:tr h="370840">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Marah Curtis</a:t>
                      </a:r>
                      <a:r>
                        <a:rPr lang="en-US" sz="1400" dirty="0">
                          <a:effectLst/>
                          <a:latin typeface="+mn-lt"/>
                          <a:ea typeface="Calibri" panose="020F0502020204030204" pitchFamily="34" charset="0"/>
                          <a:cs typeface="Times New Roman" panose="02020603050405020304" pitchFamily="18" charset="0"/>
                        </a:rPr>
                        <a:t>, Social Work</a:t>
                      </a:r>
                    </a:p>
                  </a:txBody>
                  <a:tcPr>
                    <a:lnL>
                      <a:noFill/>
                    </a:lnL>
                    <a:lnR>
                      <a:noFill/>
                    </a:lnR>
                    <a:lnT>
                      <a:noFill/>
                    </a:lnT>
                    <a:lnB>
                      <a:noFill/>
                    </a:lnB>
                  </a:tcPr>
                </a:tc>
                <a:tc>
                  <a:txBody>
                    <a:bodyPr/>
                    <a:lstStyle/>
                    <a:p>
                      <a:pPr marL="248285" marR="0" indent="-248285">
                        <a:lnSpc>
                          <a:spcPct val="107000"/>
                        </a:lnSpc>
                        <a:spcBef>
                          <a:spcPts val="0"/>
                        </a:spcBef>
                        <a:spcAft>
                          <a:spcPts val="800"/>
                        </a:spcAft>
                      </a:pPr>
                      <a:r>
                        <a:rPr lang="en-US" sz="1400" i="1" dirty="0">
                          <a:effectLst/>
                          <a:latin typeface="+mn-lt"/>
                          <a:ea typeface="Calibri" panose="020F0502020204030204" pitchFamily="34" charset="0"/>
                          <a:cs typeface="Times New Roman" panose="02020603050405020304" pitchFamily="18" charset="0"/>
                        </a:rPr>
                        <a:t>Barbara Wolfe</a:t>
                      </a:r>
                      <a:r>
                        <a:rPr lang="en-US" sz="1400" dirty="0">
                          <a:effectLst/>
                          <a:latin typeface="+mn-lt"/>
                          <a:ea typeface="Calibri" panose="020F0502020204030204" pitchFamily="34" charset="0"/>
                          <a:cs typeface="Times New Roman" panose="02020603050405020304" pitchFamily="18" charset="0"/>
                        </a:rPr>
                        <a:t>, Economics, Public Affairs, Population Health Sciences</a:t>
                      </a:r>
                    </a:p>
                  </a:txBody>
                  <a:tcPr>
                    <a:lnL>
                      <a:noFill/>
                    </a:lnL>
                    <a:lnR>
                      <a:noFill/>
                    </a:lnR>
                    <a:lnT>
                      <a:noFill/>
                    </a:lnT>
                    <a:lnB>
                      <a:noFill/>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1702456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4">
  <a:themeElements>
    <a:clrScheme name="Custom 1">
      <a:dk1>
        <a:srgbClr val="000000"/>
      </a:dk1>
      <a:lt1>
        <a:srgbClr val="88312E"/>
      </a:lt1>
      <a:dk2>
        <a:srgbClr val="000000"/>
      </a:dk2>
      <a:lt2>
        <a:srgbClr val="88312E"/>
      </a:lt2>
      <a:accent1>
        <a:srgbClr val="953734"/>
      </a:accent1>
      <a:accent2>
        <a:srgbClr val="00007F"/>
      </a:accent2>
      <a:accent3>
        <a:srgbClr val="000000"/>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35746075-A1DC-46A0-A7FD-74A3882956C3}" vid="{D4C5040C-C498-4E90-9B51-39F6DF5904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16252</TotalTime>
  <Words>2505</Words>
  <Application>Microsoft Office PowerPoint</Application>
  <PresentationFormat>On-screen Show (4:3)</PresentationFormat>
  <Paragraphs>492</Paragraphs>
  <Slides>44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Adobe Garamond Pro Bold</vt:lpstr>
      <vt:lpstr>Arial</vt:lpstr>
      <vt:lpstr>Calibri</vt:lpstr>
      <vt:lpstr>Corbel</vt:lpstr>
      <vt:lpstr>Times New Roman</vt:lpstr>
      <vt:lpstr>Verlag</vt:lpstr>
      <vt:lpstr>Wingdings</vt:lpstr>
      <vt:lpstr>Presentation4</vt:lpstr>
      <vt:lpstr> The Institute for Research on Poverty (IRP): Reducing Poverty via Researcher, Practitioner and Community Partnerships  </vt:lpstr>
      <vt:lpstr>Overview</vt:lpstr>
      <vt:lpstr>What Is  The Institute for Research on Poverty?  </vt:lpstr>
      <vt:lpstr>Realizing the “Wisconsin Idea”</vt:lpstr>
      <vt:lpstr>How Do We Accomplish Our Mission? </vt:lpstr>
      <vt:lpstr>What is Our “Logic of Collaboration”?</vt:lpstr>
      <vt:lpstr>Select Research Questions</vt:lpstr>
      <vt:lpstr>Who We Are: Current Leadership</vt:lpstr>
      <vt:lpstr>Who We Are: Executive Committee</vt:lpstr>
      <vt:lpstr> IRP Organizational Chart</vt:lpstr>
      <vt:lpstr>Select ASPE-Supported Research Activities:  U.S. Collaborative of (9) Poverty Centers</vt:lpstr>
      <vt:lpstr>IRP and the Wisconsin Idea: Some History-1st Generation</vt:lpstr>
      <vt:lpstr>IRP and the Wisconsin Idea: Some History-2nd Generation</vt:lpstr>
      <vt:lpstr>IRP and the Wisconsin Idea: Some History-3rd Generation</vt:lpstr>
      <vt:lpstr>Core National Poverty Center Mission:  Serve as Both Catalyst and Hub</vt:lpstr>
      <vt:lpstr>National Poverty Research Center  Cooperative Agreement</vt:lpstr>
      <vt:lpstr>ASPE-Supported Research Activities</vt:lpstr>
      <vt:lpstr>Complementary Research Activities</vt:lpstr>
      <vt:lpstr>Thematic Research Networks</vt:lpstr>
      <vt:lpstr>The Russell Sage Foundation  Journal of the Social Sciences</vt:lpstr>
      <vt:lpstr>ASPE-Supported Dissemination Activities</vt:lpstr>
      <vt:lpstr>PowerPoint Presentation</vt:lpstr>
      <vt:lpstr>Other Dissemination Activities</vt:lpstr>
      <vt:lpstr>ASPE-Supported Training Activities</vt:lpstr>
      <vt:lpstr>Dissertation Proposal Workshop for Underrepresented Graduate Students</vt:lpstr>
      <vt:lpstr> Other Training Activities</vt:lpstr>
      <vt:lpstr>Work with WI State Agencies</vt:lpstr>
      <vt:lpstr>Examples from Child Support</vt:lpstr>
      <vt:lpstr>Data Integration: Multi-Sample Person File Current Model </vt:lpstr>
      <vt:lpstr>Current Wisconsin State        Administrative Data Resources </vt:lpstr>
      <vt:lpstr>WI Poverty Report</vt:lpstr>
      <vt:lpstr>  Work as Advisors to National and Local Groups</vt:lpstr>
      <vt:lpstr>DreamUp Wisconsin</vt:lpstr>
      <vt:lpstr>The Alliance for the American Dream</vt:lpstr>
      <vt:lpstr>Strongest Solutions Will</vt:lpstr>
      <vt:lpstr>PowerPoint Presentation</vt:lpstr>
      <vt:lpstr>DreamUp WI Timeline</vt:lpstr>
      <vt:lpstr>Public Outreach</vt:lpstr>
      <vt:lpstr>PowerPoint Presentation</vt:lpstr>
      <vt:lpstr>Congratulations to Our Semi-Finalists</vt:lpstr>
      <vt:lpstr>Long-Term Goals of DreamUp WI</vt:lpstr>
      <vt:lpstr>Helping IRP Achieve the WI Idea: Students</vt:lpstr>
      <vt:lpstr>Helping IRP Achieve the WI Idea:  General Public</vt:lpstr>
      <vt:lpstr>PowerPoint Presentation</vt:lpstr>
    </vt:vector>
  </TitlesOfParts>
  <Company>Univ of Wisc-Madison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Lawrence Berger</dc:creator>
  <cp:lastModifiedBy>SEAN MELESSA</cp:lastModifiedBy>
  <cp:revision>1419</cp:revision>
  <cp:lastPrinted>2014-08-18T13:19:00Z</cp:lastPrinted>
  <dcterms:created xsi:type="dcterms:W3CDTF">2009-05-27T21:21:23Z</dcterms:created>
  <dcterms:modified xsi:type="dcterms:W3CDTF">2018-10-16T18:54:01Z</dcterms:modified>
</cp:coreProperties>
</file>