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2" r:id="rId4"/>
    <p:sldId id="264" r:id="rId5"/>
    <p:sldId id="266" r:id="rId6"/>
    <p:sldId id="267" r:id="rId7"/>
    <p:sldId id="258" r:id="rId8"/>
    <p:sldId id="263" r:id="rId9"/>
    <p:sldId id="268" r:id="rId10"/>
    <p:sldId id="269" r:id="rId11"/>
    <p:sldId id="259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69"/>
  </p:normalViewPr>
  <p:slideViewPr>
    <p:cSldViewPr snapToGrid="0" snapToObjects="1">
      <p:cViewPr varScale="1">
        <p:scale>
          <a:sx n="64" d="100"/>
          <a:sy n="64" d="100"/>
        </p:scale>
        <p:origin x="78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C6C2-FA47-DA42-A3D2-E9E922AFA2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095F47-240A-FA47-BF75-4A7AD87FC4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90B403-3EB1-6645-B55A-54E8139D0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D0F4A-4DBE-A44A-91A1-51C3D9A2BAC3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973F2B-3901-0D46-88DA-12F5EB58D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AEAED-811D-5142-B5B1-A9196075B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D0CC0-A981-E84F-A960-D5893071F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480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0B371-37CF-E34A-9494-8D50A1118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CBCABF-DC70-094D-ABDE-D9E38BDF28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5D94E7-82D7-564F-A1BD-CBE904D14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D0F4A-4DBE-A44A-91A1-51C3D9A2BAC3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C96EB0-337B-3A46-B33E-8C2B70BEF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23CE0C-9C6A-D043-A2D3-77FF36C0B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D0CC0-A981-E84F-A960-D5893071F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895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2FC5DB-2E52-F04E-8ADB-2EDC634F5B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CF2940-7785-1F44-AC0E-1D93EE7EAE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F0711-FD56-0F46-9AAB-3F6902EB2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D0F4A-4DBE-A44A-91A1-51C3D9A2BAC3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3B0F4C-6EC6-DB48-A6F1-3C6E37FE3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58712D-4D5F-8449-93CA-89400D16A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D0CC0-A981-E84F-A960-D5893071F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603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F4FF0-211A-BC44-AE6A-A16FCD7B1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4A05E-B44B-C844-B007-97A3D3CE0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69F1CB-BB30-9548-B0A6-35EB06529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D0F4A-4DBE-A44A-91A1-51C3D9A2BAC3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3D197E-AE4D-0D4F-A9AB-02ECF11E4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FCC4C-5B28-3D4D-A4B6-CF4912EDC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D0CC0-A981-E84F-A960-D5893071F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341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08502-5B07-3648-88CE-8107414A5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F9E3A6-321E-524F-A65E-D2592D629A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A8A14-9D0F-D94D-96CF-8A8AEFA8F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D0F4A-4DBE-A44A-91A1-51C3D9A2BAC3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007E9-292F-944E-BACF-04D035716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E01B31-917B-9C42-96AF-FA44D88FB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D0CC0-A981-E84F-A960-D5893071F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179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BB249-DBEF-BE45-A4AF-5C0C8C485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F65D25-6111-3D41-A866-6908AB88FD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4763E2-5DAD-B948-AEC4-5AD041E358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FB8528-65C8-434F-8CD2-D2107139F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D0F4A-4DBE-A44A-91A1-51C3D9A2BAC3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85B722-59E5-9B4B-B221-F15EAC466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5D3AB6-5655-6443-84B6-E8264EF51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D0CC0-A981-E84F-A960-D5893071F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06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8060A-422A-2347-9280-1F55C699D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FC4BFB-7889-1D4A-B9BC-FF9A5BB2F6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E463FF-F927-8845-96E8-6B722F1F9E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B2199E-DD0C-2148-84B5-027E1E7BC0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57E6AA-0F99-674A-A1DE-1F7079CD7A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D30D8D-2C9C-844B-8021-67A024F72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D0F4A-4DBE-A44A-91A1-51C3D9A2BAC3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524ADF-FED4-B043-BA91-A11D3A06F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6544B2-0426-E249-8623-19C167902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D0CC0-A981-E84F-A960-D5893071F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114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153B0-3BD8-1E47-B3EF-70D9C16B0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40B944-3139-A347-84DF-5E4F09576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D0F4A-4DBE-A44A-91A1-51C3D9A2BAC3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391C3D-21F1-0C4D-BEAA-D412E5438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2ED06D-4E8C-4A41-8380-B1595BC98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D0CC0-A981-E84F-A960-D5893071F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285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9263B3-EF6A-7C48-87D4-31DD108B6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D0F4A-4DBE-A44A-91A1-51C3D9A2BAC3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6A46B9-8AA4-DD41-8897-9D65FFE78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2D3511-9EB2-B44E-9C67-AEBA74327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D0CC0-A981-E84F-A960-D5893071F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481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DCA96-930F-BB4D-8071-0536D4E50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A8EE87-B57F-C64F-AD87-AA5236CEB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EA489E-18B6-5A4A-8E56-7BBE3C5710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FC070D-427E-DD42-8BA7-009C74915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D0F4A-4DBE-A44A-91A1-51C3D9A2BAC3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F4FBBF-C98F-8545-9D36-3FF3E2AD3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3D5E79-99D0-EB46-B2C2-8E573118A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D0CC0-A981-E84F-A960-D5893071F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741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AE91E-AF11-5441-99D8-3E7DA3DAD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8874E5-C486-7849-97E4-0CE9898E49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962936-34A1-5442-B5CE-3F49489660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4B8534-D67C-294E-90AA-586D272C7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D0F4A-4DBE-A44A-91A1-51C3D9A2BAC3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AD0B70-E682-A54C-B58B-A9CF1861F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E652D5-12D7-D346-A1A6-B257F00C3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D0CC0-A981-E84F-A960-D5893071F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076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AD76A7-2C47-C748-90F8-53A694048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49A8E4-CCA4-724E-BE47-0A425E7DEB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25EC57-0C7E-3849-98A5-5F5BC57517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D0F4A-4DBE-A44A-91A1-51C3D9A2BAC3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9675A2-3C6C-9F44-8991-B93EA11777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0120CA-9F74-5A4D-9A31-22687B1F04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D0CC0-A981-E84F-A960-D5893071F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991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searchwisconsinidea.wisc.edu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law.wisc.edu/ils/works_by_hurst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ifimarkets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isc.edu/wisconsin-idea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plu.org/about-us/history-of-aplu/what-is-a-land-grant-university/index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wex.edu/cooperative-extension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wex.ed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4B6F0-9E00-5946-8872-42C974F422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Advancing the IDEA: </a:t>
            </a:r>
            <a:br>
              <a:rPr lang="en-US" dirty="0"/>
            </a:br>
            <a:r>
              <a:rPr lang="en-US" dirty="0"/>
              <a:t>Whose Perspective and the implications for How?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BC77F3-32D6-5C47-BB95-811B441417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Alfonso Morales, PhD</a:t>
            </a:r>
          </a:p>
          <a:p>
            <a:r>
              <a:rPr lang="en-US" dirty="0"/>
              <a:t>Planning and Landscape Architecture</a:t>
            </a:r>
          </a:p>
        </p:txBody>
      </p:sp>
    </p:spTree>
    <p:extLst>
      <p:ext uri="{BB962C8B-B14F-4D97-AF65-F5344CB8AC3E}">
        <p14:creationId xmlns:p14="http://schemas.microsoft.com/office/powerpoint/2010/main" val="1084599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16189-69C5-B34A-B5A5-44515A4E8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parts of this Ecology of Organizations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EDCD3-CB6D-8144-A206-2B3F6C2E9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Implementing the Idea [</a:t>
            </a:r>
            <a:r>
              <a:rPr lang="en-US" dirty="0">
                <a:hlinkClick r:id="rId2"/>
              </a:rPr>
              <a:t>data base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Whose purpose and perspective? What scale? How?</a:t>
            </a:r>
          </a:p>
          <a:p>
            <a:pPr lvl="1"/>
            <a:r>
              <a:rPr lang="en-US" dirty="0"/>
              <a:t>Where do you see self-governance and economic self-efficacy?</a:t>
            </a:r>
          </a:p>
          <a:p>
            <a:pPr lvl="1"/>
            <a:r>
              <a:rPr lang="en-US" dirty="0"/>
              <a:t>Expert knowledge? Partnership? Interpret this in light of lecture and Raison.</a:t>
            </a:r>
          </a:p>
          <a:p>
            <a:r>
              <a:rPr lang="en-US" dirty="0"/>
              <a:t>Think, Pair, Share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404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15875-6E65-ED47-989E-1F72ED880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Many Activities, Many Purposes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6B602-71A5-334A-8BD3-B6BB21458D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0768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How might we represent these activities?</a:t>
            </a:r>
          </a:p>
          <a:p>
            <a:r>
              <a:rPr lang="en-US" dirty="0"/>
              <a:t>One can see variation by scale and style of engagement, larger/smaller and humanistic/science, 2x2 or gradient</a:t>
            </a:r>
          </a:p>
          <a:p>
            <a:pPr lvl="1"/>
            <a:r>
              <a:rPr lang="en-US" dirty="0"/>
              <a:t>Try this out, consider the gradient – think of ‘self-government’ as a continuum, how do WI Idea projects populate this continuum of ”low to high?”</a:t>
            </a:r>
          </a:p>
          <a:p>
            <a:r>
              <a:rPr lang="en-US" dirty="0"/>
              <a:t>What do you see in how the Idea is practiced? Is it mostly about education, whether of tools…training…or task completion, or what?</a:t>
            </a:r>
          </a:p>
          <a:p>
            <a:pPr lvl="1"/>
            <a:r>
              <a:rPr lang="en-US" dirty="0"/>
              <a:t>Think and write… How do the perspectives people have to the activities cut across institutions, SREP? </a:t>
            </a:r>
          </a:p>
          <a:p>
            <a:r>
              <a:rPr lang="en-US" dirty="0"/>
              <a:t>One way we might reconstruct the Idea – is to REVERSE it…</a:t>
            </a:r>
          </a:p>
          <a:p>
            <a:pPr lvl="1"/>
            <a:r>
              <a:rPr lang="en-US" dirty="0"/>
              <a:t>Bring knowledge from the community to inform CAMPUS.</a:t>
            </a:r>
          </a:p>
          <a:p>
            <a:r>
              <a:rPr lang="en-US" dirty="0"/>
              <a:t>Returning to my practice…I could not have been successful without INTER-ACTION. So, one way forward…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9985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C40F3-58FC-A542-8FD3-4D24E349A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Idea’s REAL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71D90-FC2F-4E41-94AE-73A1DA817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US" dirty="0"/>
              <a:t>To Foster Fullest Expression of Human Life in any given activity, to release the energy of society (W. </a:t>
            </a:r>
            <a:r>
              <a:rPr lang="en-US" dirty="0">
                <a:hlinkClick r:id="rId2"/>
              </a:rPr>
              <a:t>Hurst</a:t>
            </a:r>
            <a:r>
              <a:rPr lang="en-US" dirty="0"/>
              <a:t>, WI law prof 1956 book, Law and the Condition of Freedom).</a:t>
            </a:r>
          </a:p>
          <a:p>
            <a:pPr lvl="1"/>
            <a:r>
              <a:rPr lang="en-US" dirty="0"/>
              <a:t>What this means?</a:t>
            </a:r>
          </a:p>
          <a:p>
            <a:pPr lvl="1"/>
            <a:r>
              <a:rPr lang="en-US" dirty="0"/>
              <a:t>Socially – making the opportunity for interaction</a:t>
            </a:r>
          </a:p>
          <a:p>
            <a:pPr lvl="1"/>
            <a:r>
              <a:rPr lang="en-US" dirty="0"/>
              <a:t>Economically – earning to live, not living to earn</a:t>
            </a:r>
          </a:p>
          <a:p>
            <a:pPr lvl="1"/>
            <a:r>
              <a:rPr lang="en-US" dirty="0"/>
              <a:t>Politically – engaging in governance in one of its many forms</a:t>
            </a:r>
          </a:p>
          <a:p>
            <a:pPr lvl="1"/>
            <a:r>
              <a:rPr lang="en-US" dirty="0"/>
              <a:t>Religiously – recognizing that people often act in the name of their values (religious or not), but that it is INTERACTION that we wish to foster</a:t>
            </a:r>
          </a:p>
          <a:p>
            <a:r>
              <a:rPr lang="en-US" dirty="0"/>
              <a:t>Our encounter with others is at the heart of society and the Idea fosters a healthy society.</a:t>
            </a:r>
          </a:p>
        </p:txBody>
      </p:sp>
    </p:spTree>
    <p:extLst>
      <p:ext uri="{BB962C8B-B14F-4D97-AF65-F5344CB8AC3E}">
        <p14:creationId xmlns:p14="http://schemas.microsoft.com/office/powerpoint/2010/main" val="844402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C8429-C563-9F4A-B12E-8DC060E6B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 have worked with communities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BF4DA9-D087-4A4E-8EEB-B3D2B2DA6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Street Vendors and Marketplaces (Chicago, NYC)</a:t>
            </a:r>
          </a:p>
          <a:p>
            <a:pPr lvl="1"/>
            <a:r>
              <a:rPr lang="en-US" dirty="0"/>
              <a:t>Supportive of economic self-determination – sort of…</a:t>
            </a:r>
          </a:p>
          <a:p>
            <a:r>
              <a:rPr lang="en-US" dirty="0"/>
              <a:t>Immigrants, Formerly Incarcerated/Returning Citizens </a:t>
            </a:r>
          </a:p>
          <a:p>
            <a:pPr lvl="1"/>
            <a:r>
              <a:rPr lang="en-US" dirty="0"/>
              <a:t>Supporting public participation – self government</a:t>
            </a:r>
          </a:p>
          <a:p>
            <a:r>
              <a:rPr lang="en-US" dirty="0"/>
              <a:t>Market Managers</a:t>
            </a:r>
          </a:p>
          <a:p>
            <a:pPr lvl="1"/>
            <a:r>
              <a:rPr lang="en-US" dirty="0"/>
              <a:t>Supporting local economies across supply chains – </a:t>
            </a:r>
            <a:r>
              <a:rPr lang="en-US" dirty="0">
                <a:hlinkClick r:id="rId2"/>
              </a:rPr>
              <a:t>MIFI</a:t>
            </a:r>
            <a:r>
              <a:rPr lang="en-US" dirty="0"/>
              <a:t> Metrics and Indicators for Impact</a:t>
            </a:r>
          </a:p>
          <a:p>
            <a:r>
              <a:rPr lang="en-US" dirty="0"/>
              <a:t>Think, pair, share, was/am I working at self-government? Community and economic development? Political (re)engagement?</a:t>
            </a:r>
          </a:p>
          <a:p>
            <a:r>
              <a:rPr lang="en-US" dirty="0"/>
              <a:t>Thus, my thesis…</a:t>
            </a:r>
          </a:p>
        </p:txBody>
      </p:sp>
    </p:spTree>
    <p:extLst>
      <p:ext uri="{BB962C8B-B14F-4D97-AF65-F5344CB8AC3E}">
        <p14:creationId xmlns:p14="http://schemas.microsoft.com/office/powerpoint/2010/main" val="932111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7A661-F388-494D-AED9-68CF70733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Thesis – multiple ways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5489A-F61C-8345-A848-64C3124001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BEST way to learn something?</a:t>
            </a:r>
          </a:p>
          <a:p>
            <a:pPr lvl="1"/>
            <a:r>
              <a:rPr lang="en-US" dirty="0"/>
              <a:t>?</a:t>
            </a:r>
          </a:p>
          <a:p>
            <a:r>
              <a:rPr lang="en-US" dirty="0"/>
              <a:t>Therefore, what should we expect of our organizations?</a:t>
            </a:r>
          </a:p>
          <a:p>
            <a:pPr lvl="1"/>
            <a:r>
              <a:rPr lang="en-US" dirty="0"/>
              <a:t>?</a:t>
            </a:r>
          </a:p>
          <a:p>
            <a:r>
              <a:rPr lang="en-US" dirty="0"/>
              <a:t>Who’s perspective matters most?</a:t>
            </a:r>
          </a:p>
          <a:p>
            <a:pPr lvl="1"/>
            <a:r>
              <a:rPr lang="en-US" dirty="0"/>
              <a:t>?</a:t>
            </a:r>
          </a:p>
          <a:p>
            <a:r>
              <a:rPr lang="en-US" dirty="0"/>
              <a:t>So my thesis is simple: The USERs perspective matters the MOST and understanding that/those perspective(s) in process(</a:t>
            </a:r>
            <a:r>
              <a:rPr lang="en-US" dirty="0" err="1"/>
              <a:t>es</a:t>
            </a:r>
            <a:r>
              <a:rPr lang="en-US" dirty="0"/>
              <a:t>) and through dialog best delivers on the IDEA.</a:t>
            </a:r>
          </a:p>
        </p:txBody>
      </p:sp>
    </p:spTree>
    <p:extLst>
      <p:ext uri="{BB962C8B-B14F-4D97-AF65-F5344CB8AC3E}">
        <p14:creationId xmlns:p14="http://schemas.microsoft.com/office/powerpoint/2010/main" val="3105643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602BB-4502-D948-830D-38016936E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Dialog – with whom?</a:t>
            </a:r>
            <a:br>
              <a:rPr lang="en-US" dirty="0"/>
            </a:br>
            <a:r>
              <a:rPr lang="en-US" dirty="0"/>
              <a:t>Processes – what do we mean?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A88B0E-BE88-D44D-B309-B50886FF4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88864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What does Raison say?</a:t>
            </a:r>
          </a:p>
          <a:p>
            <a:r>
              <a:rPr lang="en-US" dirty="0"/>
              <a:t>My view begins with Dialog</a:t>
            </a:r>
          </a:p>
          <a:p>
            <a:pPr lvl="1"/>
            <a:r>
              <a:rPr lang="en-US" dirty="0"/>
              <a:t>Interpersonal</a:t>
            </a:r>
          </a:p>
          <a:p>
            <a:pPr lvl="1"/>
            <a:r>
              <a:rPr lang="en-US" dirty="0"/>
              <a:t>Organizational</a:t>
            </a:r>
          </a:p>
          <a:p>
            <a:r>
              <a:rPr lang="en-US" dirty="0"/>
              <a:t>Processes</a:t>
            </a:r>
          </a:p>
          <a:p>
            <a:pPr lvl="1"/>
            <a:r>
              <a:rPr lang="en-US" dirty="0"/>
              <a:t>Intrapersonal, how and what you become</a:t>
            </a:r>
          </a:p>
          <a:p>
            <a:pPr lvl="1"/>
            <a:r>
              <a:rPr lang="en-US" dirty="0"/>
              <a:t>Interpersonal, social, religious, political, economic, </a:t>
            </a:r>
          </a:p>
          <a:p>
            <a:pPr lvl="2"/>
            <a:r>
              <a:rPr lang="en-US" dirty="0"/>
              <a:t>What are the roles and when are they partners, experts, or other?</a:t>
            </a:r>
          </a:p>
          <a:p>
            <a:pPr lvl="1"/>
            <a:r>
              <a:rPr lang="en-US" dirty="0"/>
              <a:t>Organizational</a:t>
            </a:r>
          </a:p>
          <a:p>
            <a:pPr lvl="2"/>
            <a:r>
              <a:rPr lang="en-US" dirty="0"/>
              <a:t>Economic</a:t>
            </a:r>
          </a:p>
          <a:p>
            <a:pPr lvl="2"/>
            <a:r>
              <a:rPr lang="en-US" dirty="0"/>
              <a:t>Legal / Political</a:t>
            </a:r>
          </a:p>
          <a:p>
            <a:r>
              <a:rPr lang="en-US" dirty="0"/>
              <a:t>Pay attention to perspective, purpose, and scale.</a:t>
            </a:r>
          </a:p>
        </p:txBody>
      </p:sp>
    </p:spTree>
    <p:extLst>
      <p:ext uri="{BB962C8B-B14F-4D97-AF65-F5344CB8AC3E}">
        <p14:creationId xmlns:p14="http://schemas.microsoft.com/office/powerpoint/2010/main" val="3613077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18ACF-7EAB-0646-9059-E19464466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Wisconsin Idea – I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0B146-4B6F-D442-B0F8-A08CC6AE3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US" dirty="0"/>
              <a:t>Is born of a historical moment and used in that moment</a:t>
            </a:r>
          </a:p>
          <a:p>
            <a:pPr lvl="1"/>
            <a:r>
              <a:rPr lang="en-US" dirty="0"/>
              <a:t>Legislation on behalf of labor and etc.</a:t>
            </a:r>
          </a:p>
          <a:p>
            <a:r>
              <a:rPr lang="en-US" dirty="0"/>
              <a:t>But is basically </a:t>
            </a:r>
            <a:r>
              <a:rPr lang="en-US" dirty="0">
                <a:hlinkClick r:id="rId2"/>
              </a:rPr>
              <a:t>ABSTRACT</a:t>
            </a:r>
            <a:r>
              <a:rPr lang="en-US" dirty="0"/>
              <a:t> – it is EMPTY of specifics – What is its SPIRIT? </a:t>
            </a:r>
          </a:p>
          <a:p>
            <a:pPr lvl="1"/>
            <a:r>
              <a:rPr lang="en-US" dirty="0"/>
              <a:t>We can see how it is framed in terms of economics</a:t>
            </a:r>
          </a:p>
          <a:p>
            <a:r>
              <a:rPr lang="en-US" dirty="0"/>
              <a:t>Yet its </a:t>
            </a:r>
            <a:r>
              <a:rPr lang="en-US" i="1" dirty="0"/>
              <a:t>spirit</a:t>
            </a:r>
            <a:r>
              <a:rPr lang="en-US" dirty="0"/>
              <a:t> is </a:t>
            </a:r>
            <a:r>
              <a:rPr lang="en-US" i="1" dirty="0"/>
              <a:t>generative</a:t>
            </a:r>
            <a:r>
              <a:rPr lang="en-US" dirty="0"/>
              <a:t> that means that politics/government, economics/education, humanities and social life, are each important, each informing the others, but they become generative when done in a more inclusive way, in dialog, and over time.</a:t>
            </a:r>
          </a:p>
          <a:p>
            <a:r>
              <a:rPr lang="en-US" dirty="0"/>
              <a:t>Change is NOT optional – when can we direct it?</a:t>
            </a:r>
          </a:p>
        </p:txBody>
      </p:sp>
    </p:spTree>
    <p:extLst>
      <p:ext uri="{BB962C8B-B14F-4D97-AF65-F5344CB8AC3E}">
        <p14:creationId xmlns:p14="http://schemas.microsoft.com/office/powerpoint/2010/main" val="441522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A40F6-CE75-9B40-843A-8B7F0F562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Wisconsin Idea –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D5BBE3-E299-1142-A908-BF6863206F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170920"/>
          </a:xfrm>
        </p:spPr>
        <p:txBody>
          <a:bodyPr>
            <a:normAutofit/>
          </a:bodyPr>
          <a:lstStyle/>
          <a:p>
            <a:r>
              <a:rPr lang="en-US" dirty="0"/>
              <a:t>Is from the University to the people</a:t>
            </a:r>
          </a:p>
          <a:p>
            <a:pPr lvl="1"/>
            <a:r>
              <a:rPr lang="en-US" dirty="0"/>
              <a:t>This means MANY things, consider implications of the word “universe(</a:t>
            </a:r>
            <a:r>
              <a:rPr lang="en-US" dirty="0" err="1"/>
              <a:t>ity</a:t>
            </a:r>
            <a:r>
              <a:rPr lang="en-US" dirty="0"/>
              <a:t>)”</a:t>
            </a:r>
          </a:p>
          <a:p>
            <a:pPr lvl="1"/>
            <a:r>
              <a:rPr lang="en-US" dirty="0"/>
              <a:t>It is, “to” the people – when is it “with” or “between” the people?</a:t>
            </a:r>
          </a:p>
          <a:p>
            <a:pPr lvl="2"/>
            <a:r>
              <a:rPr lang="en-US" dirty="0"/>
              <a:t>WHO is the people? Am I a person? Or just a professor?</a:t>
            </a:r>
          </a:p>
          <a:p>
            <a:pPr lvl="1"/>
            <a:r>
              <a:rPr lang="en-US" dirty="0"/>
              <a:t>It is, “the application of intelligence and reason…”</a:t>
            </a:r>
          </a:p>
          <a:p>
            <a:pPr lvl="1"/>
            <a:r>
              <a:rPr lang="en-US" dirty="0"/>
              <a:t>Consider the word “application,” it has two principle uses</a:t>
            </a:r>
          </a:p>
          <a:p>
            <a:pPr lvl="2"/>
            <a:r>
              <a:rPr lang="en-US" dirty="0"/>
              <a:t>A ‘one-way’ use based on execution</a:t>
            </a:r>
          </a:p>
          <a:p>
            <a:pPr lvl="2"/>
            <a:r>
              <a:rPr lang="en-US" dirty="0"/>
              <a:t>A reciprocal use based on engagement</a:t>
            </a:r>
          </a:p>
          <a:p>
            <a:r>
              <a:rPr lang="en-US" dirty="0"/>
              <a:t>For 40-50 years there has been a tension between expert delivery of service and support as opposed to engaging, serving, and supporting</a:t>
            </a:r>
          </a:p>
          <a:p>
            <a:pPr lvl="1"/>
            <a:r>
              <a:rPr lang="en-US" dirty="0"/>
              <a:t>When is expert delivery of ‘intelligence and reason’ appropriate?</a:t>
            </a:r>
          </a:p>
          <a:p>
            <a:r>
              <a:rPr lang="en-US" dirty="0"/>
              <a:t>Think, Pair, Share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366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42F5A-6969-5D48-BA60-227CA1FE9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to the Idea are…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351A2-6A6C-664E-A0CA-DE02408B6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Land Grant, Cooperative Extension, and Extension</a:t>
            </a:r>
          </a:p>
          <a:p>
            <a:r>
              <a:rPr lang="en-US" dirty="0"/>
              <a:t>The </a:t>
            </a:r>
            <a:r>
              <a:rPr lang="en-US" dirty="0">
                <a:hlinkClick r:id="rId2"/>
              </a:rPr>
              <a:t>Land Grant </a:t>
            </a:r>
            <a:endParaRPr lang="en-US" dirty="0"/>
          </a:p>
          <a:p>
            <a:pPr lvl="1"/>
            <a:r>
              <a:rPr lang="en-US" dirty="0"/>
              <a:t>The Morrill Act was intended to provide a broad segment of the population with a practical education that had direct relevance to their daily lives.</a:t>
            </a:r>
          </a:p>
          <a:p>
            <a:pPr lvl="1"/>
            <a:r>
              <a:rPr lang="en-US" dirty="0"/>
              <a:t>The institutions that were founded or designated the land-grant for blacks in each of the then-segregated Southern states came to be known as “the 1890 land-grants.”</a:t>
            </a:r>
          </a:p>
          <a:p>
            <a:pPr lvl="1"/>
            <a:r>
              <a:rPr lang="en-US" dirty="0"/>
              <a:t>A third land-grant act conferred land-grant statues to Native American tribal colleges in 1994.  These colleges are sometimes called the “1994 land-grants,” in reference to the year they were granted land-grant status.</a:t>
            </a:r>
          </a:p>
          <a:p>
            <a:pPr lvl="1"/>
            <a:r>
              <a:rPr lang="en-US" dirty="0"/>
              <a:t>There are also HSI (Hispanic Serving Institutions), that are not all land grant, but some are, e.g. New Mexico State University.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214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BD5B0-61EA-BA4F-B348-DFE296EAE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parts of this Ecology of Organizations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4BDB1-08B4-E94F-9216-3EC12F219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UW </a:t>
            </a:r>
            <a:r>
              <a:rPr lang="en-US" dirty="0">
                <a:hlinkClick r:id="rId2"/>
              </a:rPr>
              <a:t>Cooperative Extension</a:t>
            </a:r>
            <a:r>
              <a:rPr lang="en-US" dirty="0"/>
              <a:t> Consider this representation</a:t>
            </a:r>
          </a:p>
          <a:p>
            <a:pPr lvl="1"/>
            <a:r>
              <a:rPr lang="en-US" dirty="0"/>
              <a:t>Whose purpose and perspective? What scale? How?</a:t>
            </a:r>
          </a:p>
          <a:p>
            <a:pPr lvl="1"/>
            <a:r>
              <a:rPr lang="en-US" dirty="0"/>
              <a:t>Where do you see self-governance and economic self-efficacy?</a:t>
            </a:r>
          </a:p>
          <a:p>
            <a:pPr lvl="1"/>
            <a:r>
              <a:rPr lang="en-US" dirty="0"/>
              <a:t>Expert knowledge? Partnership? Interpret this in light of lecture and Raison.</a:t>
            </a:r>
          </a:p>
          <a:p>
            <a:r>
              <a:rPr lang="en-US" dirty="0"/>
              <a:t>Think, Pair, Share</a:t>
            </a:r>
          </a:p>
        </p:txBody>
      </p:sp>
    </p:spTree>
    <p:extLst>
      <p:ext uri="{BB962C8B-B14F-4D97-AF65-F5344CB8AC3E}">
        <p14:creationId xmlns:p14="http://schemas.microsoft.com/office/powerpoint/2010/main" val="461329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9EC09-74C6-FF48-B179-2E18642D3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parts of this Ecology of Organizations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C7A47-6115-0840-A6F2-FD606E2B4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55116"/>
            <a:ext cx="10515600" cy="4351338"/>
          </a:xfrm>
        </p:spPr>
        <p:txBody>
          <a:bodyPr/>
          <a:lstStyle/>
          <a:p>
            <a:r>
              <a:rPr lang="en-US" dirty="0">
                <a:hlinkClick r:id="rId2"/>
              </a:rPr>
              <a:t>UW Extension</a:t>
            </a:r>
            <a:r>
              <a:rPr lang="en-US" dirty="0"/>
              <a:t> and Extension more broadly</a:t>
            </a:r>
          </a:p>
          <a:p>
            <a:r>
              <a:rPr lang="en-US" dirty="0"/>
              <a:t>Ohio State Extension and Raison’s article</a:t>
            </a:r>
          </a:p>
          <a:p>
            <a:pPr lvl="1"/>
            <a:r>
              <a:rPr lang="en-US" dirty="0"/>
              <a:t>Whose purpose? What scale? How?</a:t>
            </a:r>
          </a:p>
          <a:p>
            <a:pPr lvl="1"/>
            <a:r>
              <a:rPr lang="en-US" dirty="0"/>
              <a:t>Where do you see self-governance and economic self-efficacy?</a:t>
            </a:r>
          </a:p>
          <a:p>
            <a:pPr lvl="1"/>
            <a:r>
              <a:rPr lang="en-US" dirty="0"/>
              <a:t>Expert knowledge? Partnership? Interpret this in light of lecture and Raison.</a:t>
            </a:r>
          </a:p>
          <a:p>
            <a:r>
              <a:rPr lang="en-US" dirty="0"/>
              <a:t>Think, Pair, Share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013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3522</TotalTime>
  <Words>904</Words>
  <Application>Microsoft Office PowerPoint</Application>
  <PresentationFormat>Widescreen</PresentationFormat>
  <Paragraphs>96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Advancing the IDEA:  Whose Perspective and the implications for How?</vt:lpstr>
      <vt:lpstr>How I have worked with communities</vt:lpstr>
      <vt:lpstr>Thesis – multiple ways FORWARD</vt:lpstr>
      <vt:lpstr>Dialog – with whom? Processes – what do we mean?</vt:lpstr>
      <vt:lpstr>The Wisconsin Idea – I </vt:lpstr>
      <vt:lpstr>The Wisconsin Idea – II</vt:lpstr>
      <vt:lpstr>RELATED to the Idea are…</vt:lpstr>
      <vt:lpstr>Other parts of this Ecology of Organizations</vt:lpstr>
      <vt:lpstr>Other parts of this Ecology of Organizations</vt:lpstr>
      <vt:lpstr>Other parts of this Ecology of Organizations</vt:lpstr>
      <vt:lpstr>Many Activities, Many Purposes</vt:lpstr>
      <vt:lpstr>The Idea’s REAL purpose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Advancing the IDEA:  Whose Perspective and the implications for How?</dc:title>
  <dc:creator>ALFONSO MORALES</dc:creator>
  <cp:lastModifiedBy>SEAN MELESSA</cp:lastModifiedBy>
  <cp:revision>24</cp:revision>
  <dcterms:created xsi:type="dcterms:W3CDTF">2018-09-22T18:21:14Z</dcterms:created>
  <dcterms:modified xsi:type="dcterms:W3CDTF">2018-09-26T21:06:08Z</dcterms:modified>
</cp:coreProperties>
</file>